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9" r:id="rId4"/>
    <p:sldId id="301" r:id="rId5"/>
    <p:sldId id="302" r:id="rId6"/>
    <p:sldId id="303" r:id="rId7"/>
    <p:sldId id="267" r:id="rId8"/>
    <p:sldId id="258" r:id="rId9"/>
    <p:sldId id="268" r:id="rId10"/>
    <p:sldId id="269" r:id="rId11"/>
    <p:sldId id="273" r:id="rId12"/>
    <p:sldId id="280" r:id="rId13"/>
    <p:sldId id="275" r:id="rId14"/>
    <p:sldId id="276" r:id="rId15"/>
    <p:sldId id="278" r:id="rId16"/>
    <p:sldId id="279" r:id="rId17"/>
    <p:sldId id="277" r:id="rId18"/>
    <p:sldId id="274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266" r:id="rId54"/>
  </p:sldIdLst>
  <p:sldSz cx="9144000" cy="5143500" type="screen16x9"/>
  <p:notesSz cx="6807200" cy="9939338"/>
  <p:defaultTextStyle>
    <a:defPPr>
      <a:defRPr lang="en-US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35B"/>
    <a:srgbClr val="F888E3"/>
    <a:srgbClr val="DB5FCC"/>
    <a:srgbClr val="EBCD5F"/>
    <a:srgbClr val="015F9B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15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OBCE%20-%20000\Google%20Drive\&#3649;&#3612;&#3609;&#3611;&#3599;&#3636;&#3610;&#3633;&#3605;&#3636;&#3619;&#3634;&#3594;&#3585;&#3634;&#3619;2561&#3626;&#3614;&#3600;\8.1%20&#3649;&#3612;&#3609;&#3591;&#3634;&#3609;%20&#3650;&#3588;&#3619;&#3591;&#3585;&#3634;&#3619;%20&#3585;&#3636;&#3592;&#3585;&#3619;&#3619;&#3617;%2061%20&#3626;&#3614;&#3600;.%20&#3586;&#3633;&#3657;&#3609;%20&#3585;&#3619;&#3619;&#3617;&#3634;&#3608;&#3636;&#3585;&#3634;&#3619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030701803740241"/>
          <c:y val="0.29225546785518181"/>
          <c:w val="0.83801168514526581"/>
          <c:h val="0.7077444920854658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ปี2561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CA-43EA-83C8-6FA4945875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CA-43EA-83C8-6FA4945875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CA-43EA-83C8-6FA494587575}"/>
              </c:ext>
            </c:extLst>
          </c:dPt>
          <c:dLbls>
            <c:dLbl>
              <c:idx val="0"/>
              <c:layout>
                <c:manualLayout>
                  <c:x val="-9.5081255963078468E-2"/>
                  <c:y val="-0.163413513646788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CA-43EA-83C8-6FA494587575}"/>
                </c:ext>
                <c:ext xmlns:c15="http://schemas.microsoft.com/office/drawing/2012/chart" uri="{CE6537A1-D6FC-4f65-9D91-7224C49458BB}">
                  <c15:layout>
                    <c:manualLayout>
                      <c:w val="0.28365158605201457"/>
                      <c:h val="0.259063165202125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979231351727279"/>
                  <c:y val="3.32171570842436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34,021.0656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CA-43EA-83C8-6FA494587575}"/>
                </c:ext>
                <c:ext xmlns:c15="http://schemas.microsoft.com/office/drawing/2012/chart" uri="{CE6537A1-D6FC-4f65-9D91-7224C49458BB}">
                  <c15:layout>
                    <c:manualLayout>
                      <c:w val="0.27669660934077284"/>
                      <c:h val="0.201489518223728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002836581486858"/>
                  <c:y val="9.5945412845421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/>
                      <a:t> 46,437.9547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2CA-43EA-83C8-6FA494587575}"/>
                </c:ext>
                <c:ext xmlns:c15="http://schemas.microsoft.com/office/drawing/2012/chart" uri="{CE6537A1-D6FC-4f65-9D91-7224C49458BB}">
                  <c15:layout>
                    <c:manualLayout>
                      <c:w val="0.22214422260545394"/>
                      <c:h val="9.601585827185291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แผนบุคลากร</c:v>
                </c:pt>
                <c:pt idx="1">
                  <c:v>แผนพื้นฐาน</c:v>
                </c:pt>
                <c:pt idx="2">
                  <c:v>แผนบูรณาการ</c:v>
                </c:pt>
              </c:strCache>
            </c:strRef>
          </c:cat>
          <c:val>
            <c:numRef>
              <c:f>Sheet1!$B$2:$B$4</c:f>
              <c:numCache>
                <c:formatCode>_-* #,##0.0000_-;\-* #,##0.0000_-;_-* "-"??_-;_-@_-</c:formatCode>
                <c:ptCount val="3"/>
                <c:pt idx="0">
                  <c:v>223150.03270000001</c:v>
                </c:pt>
                <c:pt idx="1">
                  <c:v>34803.648500000003</c:v>
                </c:pt>
                <c:pt idx="2">
                  <c:v>46774.264300000003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CA-43EA-83C8-6FA4945875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76719338666085"/>
          <c:y val="0.16868210824036026"/>
          <c:w val="0.74256965518187301"/>
          <c:h val="0.715726901720873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จำแนกตามประเภทงบรายจ่าย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3F-433D-8092-82CAAD2E0F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33F-433D-8092-82CAAD2E0F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3F-433D-8092-82CAAD2E0F0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33F-433D-8092-82CAAD2E0F0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3F-433D-8092-82CAAD2E0F00}"/>
              </c:ext>
            </c:extLst>
          </c:dPt>
          <c:dLbls>
            <c:dLbl>
              <c:idx val="0"/>
              <c:layout>
                <c:manualLayout>
                  <c:x val="7.8364227912799581E-2"/>
                  <c:y val="5.3091140587609623E-2"/>
                </c:manualLayout>
              </c:layout>
              <c:tx>
                <c:rich>
                  <a:bodyPr/>
                  <a:lstStyle/>
                  <a:p>
                    <a:fld id="{391006F0-8678-4B9E-838F-36546F54DF26}" type="CATEGORYNAME">
                      <a:rPr lang="th-TH" sz="2200" b="1">
                        <a:solidFill>
                          <a:schemeClr val="tx2"/>
                        </a:solidFill>
                      </a:rPr>
                      <a:pPr/>
                      <a:t>[ชื่อประเภท]</a:t>
                    </a:fld>
                    <a:r>
                      <a:rPr lang="th-TH" sz="2200" b="1" dirty="0">
                        <a:solidFill>
                          <a:schemeClr val="tx2"/>
                        </a:solidFill>
                      </a:rPr>
                      <a:t>, </a:t>
                    </a:r>
                    <a:fld id="{E1181535-6DA6-4717-944A-B150F792F96E}" type="VALUE">
                      <a:rPr lang="th-TH" sz="2200" b="1">
                        <a:solidFill>
                          <a:schemeClr val="tx2"/>
                        </a:solidFill>
                      </a:rPr>
                      <a:pPr/>
                      <a:t>[ค่า]</a:t>
                    </a:fld>
                    <a:endParaRPr lang="th-TH" sz="2200" b="1" dirty="0">
                      <a:solidFill>
                        <a:schemeClr val="tx2"/>
                      </a:solidFill>
                    </a:endParaRPr>
                  </a:p>
                  <a:p>
                    <a:r>
                      <a:rPr lang="th-TH" sz="2200" b="1" dirty="0">
                        <a:solidFill>
                          <a:schemeClr val="tx2"/>
                        </a:solidFill>
                      </a:rPr>
                      <a:t>(73.04%)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2263544542226611E-2"/>
                  <c:y val="0.2137497035655361"/>
                </c:manualLayout>
              </c:layout>
              <c:tx>
                <c:rich>
                  <a:bodyPr/>
                  <a:lstStyle/>
                  <a:p>
                    <a:fld id="{9817F13C-FDB2-4FC9-B6AF-2D4A6966C0E8}" type="CATEGORYNAME">
                      <a:rPr lang="th-TH" sz="2200" b="1">
                        <a:solidFill>
                          <a:schemeClr val="accent2"/>
                        </a:solidFill>
                      </a:rPr>
                      <a:pPr/>
                      <a:t>[ชื่อประเภท]</a:t>
                    </a:fld>
                    <a:r>
                      <a:rPr lang="th-TH" sz="2200" b="1" dirty="0">
                        <a:solidFill>
                          <a:schemeClr val="accent2"/>
                        </a:solidFill>
                      </a:rPr>
                      <a:t>, </a:t>
                    </a:r>
                    <a:fld id="{60858577-094D-4B84-906C-A64C95EF052D}" type="VALUE">
                      <a:rPr lang="th-TH" sz="2200" b="1">
                        <a:solidFill>
                          <a:schemeClr val="accent2"/>
                        </a:solidFill>
                      </a:rPr>
                      <a:pPr/>
                      <a:t>[ค่า]</a:t>
                    </a:fld>
                    <a:r>
                      <a:rPr lang="th-TH" sz="2200" b="1" dirty="0">
                        <a:solidFill>
                          <a:schemeClr val="accent2"/>
                        </a:solidFill>
                      </a:rPr>
                      <a:t>(6.46%)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0115324651714548"/>
                  <c:y val="4.9367618260967507E-2"/>
                </c:manualLayout>
              </c:layout>
              <c:tx>
                <c:rich>
                  <a:bodyPr/>
                  <a:lstStyle/>
                  <a:p>
                    <a:fld id="{E09152A5-C893-4D6D-8BEE-38C508AC54E7}" type="CATEGORYNAME">
                      <a:rPr lang="th-TH" sz="2200" b="1">
                        <a:solidFill>
                          <a:srgbClr val="00B050"/>
                        </a:solidFill>
                      </a:rPr>
                      <a:pPr/>
                      <a:t>[ชื่อประเภท]</a:t>
                    </a:fld>
                    <a:r>
                      <a:rPr lang="th-TH" sz="2200" b="1" dirty="0">
                        <a:solidFill>
                          <a:srgbClr val="00B050"/>
                        </a:solidFill>
                      </a:rPr>
                      <a:t>, </a:t>
                    </a:r>
                    <a:fld id="{8C5B6805-74CD-4415-9C00-1851FFB90859}" type="VALUE">
                      <a:rPr lang="th-TH" sz="2200" b="1">
                        <a:solidFill>
                          <a:srgbClr val="00B050"/>
                        </a:solidFill>
                      </a:rPr>
                      <a:pPr/>
                      <a:t>[ค่า]</a:t>
                    </a:fld>
                    <a:r>
                      <a:rPr lang="th-TH" sz="2200" b="1" dirty="0">
                        <a:solidFill>
                          <a:srgbClr val="00B050"/>
                        </a:solidFill>
                      </a:rPr>
                      <a:t>(6.46%)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0490891278379537"/>
                  <c:y val="3.1372082132066553E-3"/>
                </c:manualLayout>
              </c:layout>
              <c:tx>
                <c:rich>
                  <a:bodyPr/>
                  <a:lstStyle/>
                  <a:p>
                    <a:fld id="{72B22066-0328-4180-9AEC-91E9EF0F3DFE}" type="CATEGORYNAME">
                      <a:rPr lang="th-TH" sz="2200" b="1">
                        <a:solidFill>
                          <a:schemeClr val="accent4"/>
                        </a:solidFill>
                      </a:rPr>
                      <a:pPr/>
                      <a:t>[ชื่อประเภท]</a:t>
                    </a:fld>
                    <a:r>
                      <a:rPr lang="th-TH" sz="2200" b="1" dirty="0">
                        <a:solidFill>
                          <a:schemeClr val="accent4"/>
                        </a:solidFill>
                      </a:rPr>
                      <a:t>, </a:t>
                    </a:r>
                    <a:fld id="{11D5BEFB-AE94-48C8-8CAE-F171A410CC57}" type="VALUE">
                      <a:rPr lang="th-TH" sz="2200" b="1">
                        <a:solidFill>
                          <a:schemeClr val="accent4"/>
                        </a:solidFill>
                      </a:rPr>
                      <a:pPr/>
                      <a:t>[ค่า]</a:t>
                    </a:fld>
                    <a:r>
                      <a:rPr lang="th-TH" sz="2200" b="1" dirty="0">
                        <a:solidFill>
                          <a:schemeClr val="accent4"/>
                        </a:solidFill>
                      </a:rPr>
                      <a:t>(7.70%)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27160010228431919"/>
                  <c:y val="2.4111869470797114E-2"/>
                </c:manualLayout>
              </c:layout>
              <c:tx>
                <c:rich>
                  <a:bodyPr/>
                  <a:lstStyle/>
                  <a:p>
                    <a:fld id="{978338DF-E7B1-4E8F-B0DE-1E3BADDBD148}" type="CATEGORYNAME">
                      <a:rPr lang="th-TH" sz="2200" b="1">
                        <a:solidFill>
                          <a:schemeClr val="accent5"/>
                        </a:solidFill>
                      </a:rPr>
                      <a:pPr/>
                      <a:t>[ชื่อประเภท]</a:t>
                    </a:fld>
                    <a:r>
                      <a:rPr lang="th-TH" sz="2200" b="1" dirty="0">
                        <a:solidFill>
                          <a:schemeClr val="accent5"/>
                        </a:solidFill>
                      </a:rPr>
                      <a:t>, </a:t>
                    </a:r>
                    <a:fld id="{9461BAAD-F3C5-4046-B061-618DCADAFA3F}" type="VALUE">
                      <a:rPr lang="th-TH" sz="2200" b="1">
                        <a:solidFill>
                          <a:schemeClr val="accent5"/>
                        </a:solidFill>
                      </a:rPr>
                      <a:pPr/>
                      <a:t>[ค่า]</a:t>
                    </a:fld>
                    <a:r>
                      <a:rPr lang="th-TH" sz="2200" b="1" dirty="0">
                        <a:solidFill>
                          <a:schemeClr val="accent5"/>
                        </a:solidFill>
                      </a:rPr>
                      <a:t>(0.12%)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งบบุคลากร</c:v>
                </c:pt>
                <c:pt idx="1">
                  <c:v>งบลงทุน</c:v>
                </c:pt>
                <c:pt idx="2">
                  <c:v>เงินอุดหนุน</c:v>
                </c:pt>
                <c:pt idx="3">
                  <c:v>งบดำเนินงาน</c:v>
                </c:pt>
                <c:pt idx="4">
                  <c:v>รายจ่ายอื่น</c:v>
                </c:pt>
              </c:strCache>
            </c:strRef>
          </c:cat>
          <c:val>
            <c:numRef>
              <c:f>Sheet1!$B$2:$B$6</c:f>
              <c:numCache>
                <c:formatCode>#,##0.0000</c:formatCode>
                <c:ptCount val="5"/>
                <c:pt idx="0">
                  <c:v>221770.12969999993</c:v>
                </c:pt>
                <c:pt idx="1">
                  <c:v>19619.771400000001</c:v>
                </c:pt>
                <c:pt idx="2">
                  <c:v>38468.324800000002</c:v>
                </c:pt>
                <c:pt idx="3">
                  <c:v>23386.933700000001</c:v>
                </c:pt>
                <c:pt idx="4">
                  <c:v>363.89339999999987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3F-433D-8092-82CAAD2E0F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26971199710593"/>
          <c:y val="0.86365531564251885"/>
          <c:w val="0.43163007140620741"/>
          <c:h val="6.4194576564577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142A5-0201-413E-BF0E-EB84341F5E3C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34D1873B-0128-4A9C-B79C-14BED6022F92}">
      <dgm:prSet phldrT="[ข้อความ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การศึกษาไทย 1.0</a:t>
          </a:r>
          <a:endParaRPr lang="th-TH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ED960FD-0628-41DC-BEC1-4C1C269F1EF5}" type="parTrans" cxnId="{0F03B8CD-4BEB-479A-B2E4-44D92F11CDAE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4E93C7B-C8C7-458C-BB95-1120915669E0}" type="sibTrans" cxnId="{0F03B8CD-4BEB-479A-B2E4-44D92F11CDAE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A18B108-5FEF-42F8-9763-C106EBB4AEBE}">
      <dgm:prSet phldrT="[ข้อความ]" custT="1"/>
      <dgm:spPr/>
      <dgm:t>
        <a:bodyPr/>
        <a:lstStyle/>
        <a:p>
          <a: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เป็นการศึกษาในยุคเกษตรกรรม ทักษะส่วนใหญ่ เป็นทักษะการอาชีพเพื่อการดำรงชีวิตเป็นหลัก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6E24FC6-2EF4-4502-9D14-56CBC511E406}" type="parTrans" cxnId="{BA8BAEFF-17AD-4130-91D7-277C7D15BC31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E5B9CEE-385C-44D5-920F-FFC35ACF0C0A}" type="sibTrans" cxnId="{BA8BAEFF-17AD-4130-91D7-277C7D15BC31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B2AF64-5A42-4374-A8C3-A7964A404954}">
      <dgm:prSet phldrT="[ข้อความ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การศึกษาไทย 2.0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97FAFF8-4574-4F16-996A-E647242A2518}" type="parTrans" cxnId="{4648B489-01FF-4CC8-AC04-CC266564CEE4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CCF8B59-C077-48D2-BBC9-4E2FDC973B4B}" type="sibTrans" cxnId="{4648B489-01FF-4CC8-AC04-CC266564CEE4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B28578E-3E07-4E33-900C-CB076AB44852}">
      <dgm:prSet phldrT="[ข้อความ]" custT="1"/>
      <dgm:spPr/>
      <dgm:t>
        <a:bodyPr/>
        <a:lstStyle/>
        <a:p>
          <a: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เข้าสู่สังคมอุตสาหกรรม ทักษะในแนวโรงงาน</a:t>
          </a:r>
          <a:r>
            <a:rPr lang="en-US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อุตสาหกรรม (</a:t>
          </a:r>
          <a:r>
            <a:rPr lang="en-US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Factory Model</a:t>
          </a:r>
          <a: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r>
            <a:rPr lang="en-US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635A37-4AE3-4D98-B10F-6963F4174EF4}" type="parTrans" cxnId="{CA34C574-E004-41DB-B958-45184900521E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A45AEA-EA46-4B22-975D-CB789BF019EB}" type="sibTrans" cxnId="{CA34C574-E004-41DB-B958-45184900521E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A9C0BAE-B363-40EE-A66B-FF2069485B24}">
      <dgm:prSet phldrT="[ข้อความ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การศึกษาไทย 3.0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DAA28D5-7041-4D67-97ED-FE2993B1EE36}" type="parTrans" cxnId="{5E3E8B61-376A-471B-8FAC-682B8DDDEE62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4DAFDB8-A0D0-4A31-8FBB-5371DB094278}" type="sibTrans" cxnId="{5E3E8B61-376A-471B-8FAC-682B8DDDEE62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71DD50C-55EE-41DE-B291-2DA3F11E1A8E}">
      <dgm:prSet phldrT="[ข้อความ]" custT="1"/>
      <dgm:spPr/>
      <dgm:t>
        <a:bodyPr/>
        <a:lstStyle/>
        <a:p>
          <a: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ยุคโลกา</a:t>
          </a:r>
          <a:r>
            <a:rPr lang="th-TH" sz="1600" b="1" dirty="0" err="1" smtClean="0">
              <a:latin typeface="TH SarabunPSK" panose="020B0500040200020003" pitchFamily="34" charset="-34"/>
              <a:cs typeface="TH SarabunPSK" panose="020B0500040200020003" pitchFamily="34" charset="-34"/>
            </a:rPr>
            <a:t>ภิวัตน์</a:t>
          </a:r>
          <a: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/>
          </a:r>
          <a:b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รับเทคโนโลยี </a:t>
          </a:r>
          <a:b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เดินตามเทคโนโลยี เยาวชนกลายเป็นผู้บริโภค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0FE2271-D54E-4D27-B72B-6F8A6DC75828}" type="parTrans" cxnId="{8CC01CF6-82C2-498C-8BCD-4B848E72FA44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6FEA342-A6A8-4CE3-8FDA-7FEBF458C242}" type="sibTrans" cxnId="{8CC01CF6-82C2-498C-8BCD-4B848E72FA44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C92F5B0-C241-423E-A9C8-4489FC1E3804}">
      <dgm:prSet phldrT="[ข้อความ]" custT="1"/>
      <dgm:spPr/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การศึกษาไทย 4.0</a:t>
          </a: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B6EDEF5-3F40-460B-9D55-21431CF7D465}" type="parTrans" cxnId="{D14AE421-88D4-4E44-B274-7B4AB0A71977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7195C7-4452-4276-9C13-86CF7D2C55AB}" type="sibTrans" cxnId="{D14AE421-88D4-4E44-B274-7B4AB0A71977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493CD19-1438-4F0B-8E0E-0665CD2E31A6}">
      <dgm:prSet phldrT="[ข้อความ]" custT="1"/>
      <dgm:spPr/>
      <dgm:t>
        <a:bodyPr/>
        <a:lstStyle/>
        <a:p>
          <a:r>
            <a: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ยุคส่งเสริมการผลิตการคิดผลิตสินค้าและการบริการต่างๆ เยาวชนรุ่นใหม่ไม่ใช่เพียงบริโภคนิยม แต่ต้องก้าวไปสู่การผลิตด้วย</a:t>
          </a:r>
          <a:endParaRPr lang="th-TH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1D351FB-EB3B-49B1-96D4-F8F4C54CFA60}" type="parTrans" cxnId="{6ED8E2F7-B15C-465D-BBCB-5BDB32A662E0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F7284E-E1CA-430D-A1E6-D0A57A1546E6}" type="sibTrans" cxnId="{6ED8E2F7-B15C-465D-BBCB-5BDB32A662E0}">
      <dgm:prSet/>
      <dgm:spPr/>
      <dgm:t>
        <a:bodyPr/>
        <a:lstStyle/>
        <a:p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F9972E-D467-478C-BF4C-384D7582651C}" type="pres">
      <dgm:prSet presAssocID="{DE9142A5-0201-413E-BF0E-EB84341F5E3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BED7E40-DCAB-47DD-9B84-F7C1133ADE44}" type="pres">
      <dgm:prSet presAssocID="{DE9142A5-0201-413E-BF0E-EB84341F5E3C}" presName="arrow" presStyleLbl="bgShp" presStyleIdx="0" presStyleCnt="1"/>
      <dgm:spPr/>
    </dgm:pt>
    <dgm:pt modelId="{6719C1CC-3D30-48C2-9512-AD24F582E4ED}" type="pres">
      <dgm:prSet presAssocID="{DE9142A5-0201-413E-BF0E-EB84341F5E3C}" presName="arrowDiagram4" presStyleCnt="0"/>
      <dgm:spPr/>
    </dgm:pt>
    <dgm:pt modelId="{F3E874B6-08BD-4415-97F8-43C147A9113B}" type="pres">
      <dgm:prSet presAssocID="{34D1873B-0128-4A9C-B79C-14BED6022F92}" presName="bullet4a" presStyleLbl="node1" presStyleIdx="0" presStyleCnt="4"/>
      <dgm:spPr/>
    </dgm:pt>
    <dgm:pt modelId="{AF193E50-211E-4B19-8DB1-D30637199097}" type="pres">
      <dgm:prSet presAssocID="{34D1873B-0128-4A9C-B79C-14BED6022F92}" presName="textBox4a" presStyleLbl="revTx" presStyleIdx="0" presStyleCnt="4" custScaleX="1125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225747-1AF2-4624-BA5F-B0F10CFCC91C}" type="pres">
      <dgm:prSet presAssocID="{80B2AF64-5A42-4374-A8C3-A7964A404954}" presName="bullet4b" presStyleLbl="node1" presStyleIdx="1" presStyleCnt="4"/>
      <dgm:spPr/>
    </dgm:pt>
    <dgm:pt modelId="{40075079-AB5C-4084-BF25-755BE8355942}" type="pres">
      <dgm:prSet presAssocID="{80B2AF64-5A42-4374-A8C3-A7964A404954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391D04D-DD6A-41A3-A470-1211F34B6C11}" type="pres">
      <dgm:prSet presAssocID="{4A9C0BAE-B363-40EE-A66B-FF2069485B24}" presName="bullet4c" presStyleLbl="node1" presStyleIdx="2" presStyleCnt="4"/>
      <dgm:spPr/>
    </dgm:pt>
    <dgm:pt modelId="{1528ED18-42CC-44EE-A47F-22EAE124DA0E}" type="pres">
      <dgm:prSet presAssocID="{4A9C0BAE-B363-40EE-A66B-FF2069485B2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BDD879-8369-44C9-BFCB-E9844A63FC57}" type="pres">
      <dgm:prSet presAssocID="{BC92F5B0-C241-423E-A9C8-4489FC1E3804}" presName="bullet4d" presStyleLbl="node1" presStyleIdx="3" presStyleCnt="4"/>
      <dgm:spPr/>
    </dgm:pt>
    <dgm:pt modelId="{FF4A4DEC-7C42-4400-9AE1-585D5A551A58}" type="pres">
      <dgm:prSet presAssocID="{BC92F5B0-C241-423E-A9C8-4489FC1E380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E3E8B61-376A-471B-8FAC-682B8DDDEE62}" srcId="{DE9142A5-0201-413E-BF0E-EB84341F5E3C}" destId="{4A9C0BAE-B363-40EE-A66B-FF2069485B24}" srcOrd="2" destOrd="0" parTransId="{2DAA28D5-7041-4D67-97ED-FE2993B1EE36}" sibTransId="{E4DAFDB8-A0D0-4A31-8FBB-5371DB094278}"/>
    <dgm:cxn modelId="{867082F3-77E9-4C30-965C-05E19F35FEC6}" type="presOf" srcId="{4A18B108-5FEF-42F8-9763-C106EBB4AEBE}" destId="{AF193E50-211E-4B19-8DB1-D30637199097}" srcOrd="0" destOrd="1" presId="urn:microsoft.com/office/officeart/2005/8/layout/arrow2"/>
    <dgm:cxn modelId="{73CFBE2F-AB47-4190-9AD3-E257AE55B8CE}" type="presOf" srcId="{BC92F5B0-C241-423E-A9C8-4489FC1E3804}" destId="{FF4A4DEC-7C42-4400-9AE1-585D5A551A58}" srcOrd="0" destOrd="0" presId="urn:microsoft.com/office/officeart/2005/8/layout/arrow2"/>
    <dgm:cxn modelId="{D14AE421-88D4-4E44-B274-7B4AB0A71977}" srcId="{DE9142A5-0201-413E-BF0E-EB84341F5E3C}" destId="{BC92F5B0-C241-423E-A9C8-4489FC1E3804}" srcOrd="3" destOrd="0" parTransId="{0B6EDEF5-3F40-460B-9D55-21431CF7D465}" sibTransId="{1F7195C7-4452-4276-9C13-86CF7D2C55AB}"/>
    <dgm:cxn modelId="{BA8BAEFF-17AD-4130-91D7-277C7D15BC31}" srcId="{34D1873B-0128-4A9C-B79C-14BED6022F92}" destId="{4A18B108-5FEF-42F8-9763-C106EBB4AEBE}" srcOrd="0" destOrd="0" parTransId="{E6E24FC6-2EF4-4502-9D14-56CBC511E406}" sibTransId="{8E5B9CEE-385C-44D5-920F-FFC35ACF0C0A}"/>
    <dgm:cxn modelId="{77E9ED9E-3EC5-4C47-A5E4-E4434D6F7A97}" type="presOf" srcId="{B493CD19-1438-4F0B-8E0E-0665CD2E31A6}" destId="{FF4A4DEC-7C42-4400-9AE1-585D5A551A58}" srcOrd="0" destOrd="1" presId="urn:microsoft.com/office/officeart/2005/8/layout/arrow2"/>
    <dgm:cxn modelId="{8CC01CF6-82C2-498C-8BCD-4B848E72FA44}" srcId="{4A9C0BAE-B363-40EE-A66B-FF2069485B24}" destId="{171DD50C-55EE-41DE-B291-2DA3F11E1A8E}" srcOrd="0" destOrd="0" parTransId="{70FE2271-D54E-4D27-B72B-6F8A6DC75828}" sibTransId="{66FEA342-A6A8-4CE3-8FDA-7FEBF458C242}"/>
    <dgm:cxn modelId="{85B3319E-C3EC-4681-9F6D-D90F5D11D2C4}" type="presOf" srcId="{80B2AF64-5A42-4374-A8C3-A7964A404954}" destId="{40075079-AB5C-4084-BF25-755BE8355942}" srcOrd="0" destOrd="0" presId="urn:microsoft.com/office/officeart/2005/8/layout/arrow2"/>
    <dgm:cxn modelId="{4648B489-01FF-4CC8-AC04-CC266564CEE4}" srcId="{DE9142A5-0201-413E-BF0E-EB84341F5E3C}" destId="{80B2AF64-5A42-4374-A8C3-A7964A404954}" srcOrd="1" destOrd="0" parTransId="{997FAFF8-4574-4F16-996A-E647242A2518}" sibTransId="{0CCF8B59-C077-48D2-BBC9-4E2FDC973B4B}"/>
    <dgm:cxn modelId="{FBA658A8-FEF7-4C3C-91C8-9DD912A1CBE7}" type="presOf" srcId="{4A9C0BAE-B363-40EE-A66B-FF2069485B24}" destId="{1528ED18-42CC-44EE-A47F-22EAE124DA0E}" srcOrd="0" destOrd="0" presId="urn:microsoft.com/office/officeart/2005/8/layout/arrow2"/>
    <dgm:cxn modelId="{24E63CCA-A893-412B-98A3-48F3FD9AB590}" type="presOf" srcId="{171DD50C-55EE-41DE-B291-2DA3F11E1A8E}" destId="{1528ED18-42CC-44EE-A47F-22EAE124DA0E}" srcOrd="0" destOrd="1" presId="urn:microsoft.com/office/officeart/2005/8/layout/arrow2"/>
    <dgm:cxn modelId="{0F03B8CD-4BEB-479A-B2E4-44D92F11CDAE}" srcId="{DE9142A5-0201-413E-BF0E-EB84341F5E3C}" destId="{34D1873B-0128-4A9C-B79C-14BED6022F92}" srcOrd="0" destOrd="0" parTransId="{CED960FD-0628-41DC-BEC1-4C1C269F1EF5}" sibTransId="{84E93C7B-C8C7-458C-BB95-1120915669E0}"/>
    <dgm:cxn modelId="{CA34C574-E004-41DB-B958-45184900521E}" srcId="{80B2AF64-5A42-4374-A8C3-A7964A404954}" destId="{2B28578E-3E07-4E33-900C-CB076AB44852}" srcOrd="0" destOrd="0" parTransId="{7D635A37-4AE3-4D98-B10F-6963F4174EF4}" sibTransId="{61A45AEA-EA46-4B22-975D-CB789BF019EB}"/>
    <dgm:cxn modelId="{EC0DDAF2-3D41-44E3-BB78-E3DFC1FAF299}" type="presOf" srcId="{DE9142A5-0201-413E-BF0E-EB84341F5E3C}" destId="{95F9972E-D467-478C-BF4C-384D7582651C}" srcOrd="0" destOrd="0" presId="urn:microsoft.com/office/officeart/2005/8/layout/arrow2"/>
    <dgm:cxn modelId="{6B9673DB-B3DA-402B-B77A-C81E9F72A884}" type="presOf" srcId="{2B28578E-3E07-4E33-900C-CB076AB44852}" destId="{40075079-AB5C-4084-BF25-755BE8355942}" srcOrd="0" destOrd="1" presId="urn:microsoft.com/office/officeart/2005/8/layout/arrow2"/>
    <dgm:cxn modelId="{6ED8E2F7-B15C-465D-BBCB-5BDB32A662E0}" srcId="{BC92F5B0-C241-423E-A9C8-4489FC1E3804}" destId="{B493CD19-1438-4F0B-8E0E-0665CD2E31A6}" srcOrd="0" destOrd="0" parTransId="{C1D351FB-EB3B-49B1-96D4-F8F4C54CFA60}" sibTransId="{D4F7284E-E1CA-430D-A1E6-D0A57A1546E6}"/>
    <dgm:cxn modelId="{DA174F82-3628-4761-A6CE-12D9A3DE7193}" type="presOf" srcId="{34D1873B-0128-4A9C-B79C-14BED6022F92}" destId="{AF193E50-211E-4B19-8DB1-D30637199097}" srcOrd="0" destOrd="0" presId="urn:microsoft.com/office/officeart/2005/8/layout/arrow2"/>
    <dgm:cxn modelId="{FD02965B-7767-42F3-92B1-468FAC7FB064}" type="presParOf" srcId="{95F9972E-D467-478C-BF4C-384D7582651C}" destId="{CBED7E40-DCAB-47DD-9B84-F7C1133ADE44}" srcOrd="0" destOrd="0" presId="urn:microsoft.com/office/officeart/2005/8/layout/arrow2"/>
    <dgm:cxn modelId="{FE4B5E72-DA37-42E8-B121-DEB6FF119C04}" type="presParOf" srcId="{95F9972E-D467-478C-BF4C-384D7582651C}" destId="{6719C1CC-3D30-48C2-9512-AD24F582E4ED}" srcOrd="1" destOrd="0" presId="urn:microsoft.com/office/officeart/2005/8/layout/arrow2"/>
    <dgm:cxn modelId="{41BBCCEC-C6D9-4F17-90FA-E124439F1851}" type="presParOf" srcId="{6719C1CC-3D30-48C2-9512-AD24F582E4ED}" destId="{F3E874B6-08BD-4415-97F8-43C147A9113B}" srcOrd="0" destOrd="0" presId="urn:microsoft.com/office/officeart/2005/8/layout/arrow2"/>
    <dgm:cxn modelId="{3BB1CE30-1C77-4F36-93B6-16BD7CD4D8E4}" type="presParOf" srcId="{6719C1CC-3D30-48C2-9512-AD24F582E4ED}" destId="{AF193E50-211E-4B19-8DB1-D30637199097}" srcOrd="1" destOrd="0" presId="urn:microsoft.com/office/officeart/2005/8/layout/arrow2"/>
    <dgm:cxn modelId="{B69A437B-C58A-4B79-BB85-5D329099F09B}" type="presParOf" srcId="{6719C1CC-3D30-48C2-9512-AD24F582E4ED}" destId="{85225747-1AF2-4624-BA5F-B0F10CFCC91C}" srcOrd="2" destOrd="0" presId="urn:microsoft.com/office/officeart/2005/8/layout/arrow2"/>
    <dgm:cxn modelId="{1DE75C44-6FAA-46FF-B490-7CFEC1B08930}" type="presParOf" srcId="{6719C1CC-3D30-48C2-9512-AD24F582E4ED}" destId="{40075079-AB5C-4084-BF25-755BE8355942}" srcOrd="3" destOrd="0" presId="urn:microsoft.com/office/officeart/2005/8/layout/arrow2"/>
    <dgm:cxn modelId="{8EAD1814-69E2-46F0-9B27-C5D85F0BD6FD}" type="presParOf" srcId="{6719C1CC-3D30-48C2-9512-AD24F582E4ED}" destId="{4391D04D-DD6A-41A3-A470-1211F34B6C11}" srcOrd="4" destOrd="0" presId="urn:microsoft.com/office/officeart/2005/8/layout/arrow2"/>
    <dgm:cxn modelId="{9F4B48FE-D5C0-4ACF-B308-9621A959ACAE}" type="presParOf" srcId="{6719C1CC-3D30-48C2-9512-AD24F582E4ED}" destId="{1528ED18-42CC-44EE-A47F-22EAE124DA0E}" srcOrd="5" destOrd="0" presId="urn:microsoft.com/office/officeart/2005/8/layout/arrow2"/>
    <dgm:cxn modelId="{6B74AF14-6093-4591-88F4-A367A1A0B9B9}" type="presParOf" srcId="{6719C1CC-3D30-48C2-9512-AD24F582E4ED}" destId="{04BDD879-8369-44C9-BFCB-E9844A63FC57}" srcOrd="6" destOrd="0" presId="urn:microsoft.com/office/officeart/2005/8/layout/arrow2"/>
    <dgm:cxn modelId="{66331DB3-9135-4819-A721-3813F9A53050}" type="presParOf" srcId="{6719C1CC-3D30-48C2-9512-AD24F582E4ED}" destId="{FF4A4DEC-7C42-4400-9AE1-585D5A551A5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8706D-1961-419D-A1F9-06A090B2FCDB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E42CBD45-BBFA-4459-B68B-0823B996A365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ความคิดสร้างสรรค์</a:t>
          </a:r>
          <a:endParaRPr lang="th-TH" sz="3600" b="1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C99065-5DA4-4FEF-BDB2-79A4B9C1EDF6}" type="parTrans" cxnId="{4C0CDB43-BE1D-4A31-8204-CE4D3B2E4A88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D1AD0D-01EE-4979-8410-841EC0F15230}" type="sibTrans" cxnId="{4C0CDB43-BE1D-4A31-8204-CE4D3B2E4A88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2083FA1-8A23-4340-9BAF-5C68CA863C8B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นวัตกรรม</a:t>
          </a:r>
          <a:endParaRPr lang="th-TH" sz="3600" b="1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05917F-6702-43EF-8A5C-EDC11464354C}" type="parTrans" cxnId="{BA85F393-843F-4074-8E9D-C86A436DFD96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8CC3C5-A894-43F0-86F7-1BD925F9E9BB}" type="sibTrans" cxnId="{BA85F393-843F-4074-8E9D-C86A436DFD96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D3B93D8-0CB7-4E36-BBB4-FCF1A4876D1B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วิทยาศาสตร์</a:t>
          </a:r>
          <a:endParaRPr lang="th-TH" sz="3600" b="1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0BBB9F-3A42-4C61-9F8C-A6407D84C743}" type="parTrans" cxnId="{59DCC981-EDCE-4EF2-820A-193CA404E688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BC0FF3-A940-4C34-89F2-9EC983BB1A71}" type="sibTrans" cxnId="{59DCC981-EDCE-4EF2-820A-193CA404E688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1938DCC-ACFC-48CB-8F81-B668D5162A1D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เทคโนโลยี</a:t>
          </a:r>
          <a:endParaRPr lang="th-TH" sz="3600" b="1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EFF606-B6BB-4684-91DC-A1338558CC45}" type="parTrans" cxnId="{7DEAB14B-18E6-41A2-A225-94EECE5C7273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D54787F-0E0D-4EEA-944F-1FBB4C519ADC}" type="sibTrans" cxnId="{7DEAB14B-18E6-41A2-A225-94EECE5C7273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4A0264F-868A-46DD-AFCB-22B1CF134ABD}">
      <dgm:prSet phldrT="[ข้อความ]" custT="1"/>
      <dgm:spPr/>
      <dgm:t>
        <a:bodyPr/>
        <a:lstStyle/>
        <a:p>
          <a:r>
            <a:rPr lang="th-TH" sz="3600" b="1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การวิจัยและพัฒนา</a:t>
          </a:r>
          <a:endParaRPr lang="th-TH" sz="3600" b="1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FC8273F-E4A0-4555-9237-F8D16FDE09F3}" type="parTrans" cxnId="{FFC18FC6-E2BC-4DA2-ABAC-794426912284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EC12BC3-AB77-4D93-9271-96AE6DF3ADA6}" type="sibTrans" cxnId="{FFC18FC6-E2BC-4DA2-ABAC-794426912284}">
      <dgm:prSet/>
      <dgm:spPr/>
      <dgm:t>
        <a:bodyPr/>
        <a:lstStyle/>
        <a:p>
          <a:endParaRPr lang="th-TH" sz="1600" b="1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CAF4A6F-4BCC-41B8-879F-42EDE7353DC5}" type="pres">
      <dgm:prSet presAssocID="{22E8706D-1961-419D-A1F9-06A090B2FCDB}" presName="linearFlow" presStyleCnt="0">
        <dgm:presLayoutVars>
          <dgm:dir/>
          <dgm:resizeHandles val="exact"/>
        </dgm:presLayoutVars>
      </dgm:prSet>
      <dgm:spPr/>
    </dgm:pt>
    <dgm:pt modelId="{B18B669A-182C-4520-B837-F8DA8F1EBD63}" type="pres">
      <dgm:prSet presAssocID="{E42CBD45-BBFA-4459-B68B-0823B996A365}" presName="composite" presStyleCnt="0"/>
      <dgm:spPr/>
    </dgm:pt>
    <dgm:pt modelId="{01BDAFAE-1EEB-4701-A537-E00FA05923A4}" type="pres">
      <dgm:prSet presAssocID="{E42CBD45-BBFA-4459-B68B-0823B996A365}" presName="imgShp" presStyleLbl="fgImgPlace1" presStyleIdx="0" presStyleCnt="5"/>
      <dgm:spPr/>
    </dgm:pt>
    <dgm:pt modelId="{41DC56F6-8D2D-45D1-93F2-0DCEDA85F1FD}" type="pres">
      <dgm:prSet presAssocID="{E42CBD45-BBFA-4459-B68B-0823B996A365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A667A8C-D892-4C0E-97BB-EA9EB0E0DD12}" type="pres">
      <dgm:prSet presAssocID="{98D1AD0D-01EE-4979-8410-841EC0F15230}" presName="spacing" presStyleCnt="0"/>
      <dgm:spPr/>
    </dgm:pt>
    <dgm:pt modelId="{1EE15BA3-EBC7-4947-A339-5237C2A750A3}" type="pres">
      <dgm:prSet presAssocID="{62083FA1-8A23-4340-9BAF-5C68CA863C8B}" presName="composite" presStyleCnt="0"/>
      <dgm:spPr/>
    </dgm:pt>
    <dgm:pt modelId="{19E1439D-D7BE-4FD2-82DD-5814677ED616}" type="pres">
      <dgm:prSet presAssocID="{62083FA1-8A23-4340-9BAF-5C68CA863C8B}" presName="imgShp" presStyleLbl="fgImgPlace1" presStyleIdx="1" presStyleCnt="5"/>
      <dgm:spPr/>
    </dgm:pt>
    <dgm:pt modelId="{EF77C6EE-D38B-4CEA-907E-214245AB95B4}" type="pres">
      <dgm:prSet presAssocID="{62083FA1-8A23-4340-9BAF-5C68CA863C8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37A78F-B129-435D-B043-E612BFF7AB3B}" type="pres">
      <dgm:prSet presAssocID="{4C8CC3C5-A894-43F0-86F7-1BD925F9E9BB}" presName="spacing" presStyleCnt="0"/>
      <dgm:spPr/>
    </dgm:pt>
    <dgm:pt modelId="{5585E75B-DC7E-4C82-8D25-1AC971D3F660}" type="pres">
      <dgm:prSet presAssocID="{AD3B93D8-0CB7-4E36-BBB4-FCF1A4876D1B}" presName="composite" presStyleCnt="0"/>
      <dgm:spPr/>
    </dgm:pt>
    <dgm:pt modelId="{74FA0C8C-A653-4EBB-8858-3F6488CFB8BC}" type="pres">
      <dgm:prSet presAssocID="{AD3B93D8-0CB7-4E36-BBB4-FCF1A4876D1B}" presName="imgShp" presStyleLbl="fgImgPlace1" presStyleIdx="2" presStyleCnt="5"/>
      <dgm:spPr/>
    </dgm:pt>
    <dgm:pt modelId="{DF6785FE-CA2C-4EA1-B361-0990EAB99E30}" type="pres">
      <dgm:prSet presAssocID="{AD3B93D8-0CB7-4E36-BBB4-FCF1A4876D1B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0FAB2BB-A39F-4A78-AC55-D1A34CAFCAB9}" type="pres">
      <dgm:prSet presAssocID="{1DBC0FF3-A940-4C34-89F2-9EC983BB1A71}" presName="spacing" presStyleCnt="0"/>
      <dgm:spPr/>
    </dgm:pt>
    <dgm:pt modelId="{69C6A78D-1FB6-4AB0-AFF0-2414F97C587A}" type="pres">
      <dgm:prSet presAssocID="{91938DCC-ACFC-48CB-8F81-B668D5162A1D}" presName="composite" presStyleCnt="0"/>
      <dgm:spPr/>
    </dgm:pt>
    <dgm:pt modelId="{555A3383-06A4-4775-8BEF-B867300EAF93}" type="pres">
      <dgm:prSet presAssocID="{91938DCC-ACFC-48CB-8F81-B668D5162A1D}" presName="imgShp" presStyleLbl="fgImgPlace1" presStyleIdx="3" presStyleCnt="5"/>
      <dgm:spPr/>
    </dgm:pt>
    <dgm:pt modelId="{2C4765AD-E72C-4091-A26A-0E3A86CC8605}" type="pres">
      <dgm:prSet presAssocID="{91938DCC-ACFC-48CB-8F81-B668D5162A1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9A3076-8E2E-4F0B-9390-A90AC12C3FB4}" type="pres">
      <dgm:prSet presAssocID="{6D54787F-0E0D-4EEA-944F-1FBB4C519ADC}" presName="spacing" presStyleCnt="0"/>
      <dgm:spPr/>
    </dgm:pt>
    <dgm:pt modelId="{2109F18D-CD09-461F-AF9A-2A290C1A083F}" type="pres">
      <dgm:prSet presAssocID="{24A0264F-868A-46DD-AFCB-22B1CF134ABD}" presName="composite" presStyleCnt="0"/>
      <dgm:spPr/>
    </dgm:pt>
    <dgm:pt modelId="{37010CAB-6A86-4907-9EA7-8CBA3B75A811}" type="pres">
      <dgm:prSet presAssocID="{24A0264F-868A-46DD-AFCB-22B1CF134ABD}" presName="imgShp" presStyleLbl="fgImgPlace1" presStyleIdx="4" presStyleCnt="5"/>
      <dgm:spPr/>
    </dgm:pt>
    <dgm:pt modelId="{C05B0C89-D156-46E3-870E-E960CE1844A5}" type="pres">
      <dgm:prSet presAssocID="{24A0264F-868A-46DD-AFCB-22B1CF134AB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DEAB14B-18E6-41A2-A225-94EECE5C7273}" srcId="{22E8706D-1961-419D-A1F9-06A090B2FCDB}" destId="{91938DCC-ACFC-48CB-8F81-B668D5162A1D}" srcOrd="3" destOrd="0" parTransId="{D8EFF606-B6BB-4684-91DC-A1338558CC45}" sibTransId="{6D54787F-0E0D-4EEA-944F-1FBB4C519ADC}"/>
    <dgm:cxn modelId="{017BE9A3-F16A-4BD2-A8D0-603A4AB6F078}" type="presOf" srcId="{AD3B93D8-0CB7-4E36-BBB4-FCF1A4876D1B}" destId="{DF6785FE-CA2C-4EA1-B361-0990EAB99E30}" srcOrd="0" destOrd="0" presId="urn:microsoft.com/office/officeart/2005/8/layout/vList3"/>
    <dgm:cxn modelId="{4C0CDB43-BE1D-4A31-8204-CE4D3B2E4A88}" srcId="{22E8706D-1961-419D-A1F9-06A090B2FCDB}" destId="{E42CBD45-BBFA-4459-B68B-0823B996A365}" srcOrd="0" destOrd="0" parTransId="{D7C99065-5DA4-4FEF-BDB2-79A4B9C1EDF6}" sibTransId="{98D1AD0D-01EE-4979-8410-841EC0F15230}"/>
    <dgm:cxn modelId="{FFC18FC6-E2BC-4DA2-ABAC-794426912284}" srcId="{22E8706D-1961-419D-A1F9-06A090B2FCDB}" destId="{24A0264F-868A-46DD-AFCB-22B1CF134ABD}" srcOrd="4" destOrd="0" parTransId="{2FC8273F-E4A0-4555-9237-F8D16FDE09F3}" sibTransId="{1EC12BC3-AB77-4D93-9271-96AE6DF3ADA6}"/>
    <dgm:cxn modelId="{59DCC981-EDCE-4EF2-820A-193CA404E688}" srcId="{22E8706D-1961-419D-A1F9-06A090B2FCDB}" destId="{AD3B93D8-0CB7-4E36-BBB4-FCF1A4876D1B}" srcOrd="2" destOrd="0" parTransId="{140BBB9F-3A42-4C61-9F8C-A6407D84C743}" sibTransId="{1DBC0FF3-A940-4C34-89F2-9EC983BB1A71}"/>
    <dgm:cxn modelId="{73AFF709-98FA-4518-8492-C2082722E3F6}" type="presOf" srcId="{91938DCC-ACFC-48CB-8F81-B668D5162A1D}" destId="{2C4765AD-E72C-4091-A26A-0E3A86CC8605}" srcOrd="0" destOrd="0" presId="urn:microsoft.com/office/officeart/2005/8/layout/vList3"/>
    <dgm:cxn modelId="{C0DAB311-702E-49F3-9130-59F83D30DD68}" type="presOf" srcId="{62083FA1-8A23-4340-9BAF-5C68CA863C8B}" destId="{EF77C6EE-D38B-4CEA-907E-214245AB95B4}" srcOrd="0" destOrd="0" presId="urn:microsoft.com/office/officeart/2005/8/layout/vList3"/>
    <dgm:cxn modelId="{7BF673D6-B43B-495F-B58D-87DB78A9B4EC}" type="presOf" srcId="{E42CBD45-BBFA-4459-B68B-0823B996A365}" destId="{41DC56F6-8D2D-45D1-93F2-0DCEDA85F1FD}" srcOrd="0" destOrd="0" presId="urn:microsoft.com/office/officeart/2005/8/layout/vList3"/>
    <dgm:cxn modelId="{EA07B155-EE6A-4DF6-A484-27CC8E343B66}" type="presOf" srcId="{24A0264F-868A-46DD-AFCB-22B1CF134ABD}" destId="{C05B0C89-D156-46E3-870E-E960CE1844A5}" srcOrd="0" destOrd="0" presId="urn:microsoft.com/office/officeart/2005/8/layout/vList3"/>
    <dgm:cxn modelId="{BA85F393-843F-4074-8E9D-C86A436DFD96}" srcId="{22E8706D-1961-419D-A1F9-06A090B2FCDB}" destId="{62083FA1-8A23-4340-9BAF-5C68CA863C8B}" srcOrd="1" destOrd="0" parTransId="{5A05917F-6702-43EF-8A5C-EDC11464354C}" sibTransId="{4C8CC3C5-A894-43F0-86F7-1BD925F9E9BB}"/>
    <dgm:cxn modelId="{DFD9DAE8-D610-4457-9198-F1D5A9DFD59E}" type="presOf" srcId="{22E8706D-1961-419D-A1F9-06A090B2FCDB}" destId="{2CAF4A6F-4BCC-41B8-879F-42EDE7353DC5}" srcOrd="0" destOrd="0" presId="urn:microsoft.com/office/officeart/2005/8/layout/vList3"/>
    <dgm:cxn modelId="{443AE94C-9EA4-4699-B9AC-4FD392B55175}" type="presParOf" srcId="{2CAF4A6F-4BCC-41B8-879F-42EDE7353DC5}" destId="{B18B669A-182C-4520-B837-F8DA8F1EBD63}" srcOrd="0" destOrd="0" presId="urn:microsoft.com/office/officeart/2005/8/layout/vList3"/>
    <dgm:cxn modelId="{475AE0CB-A8F8-4DCC-8848-F71DD44B5C1E}" type="presParOf" srcId="{B18B669A-182C-4520-B837-F8DA8F1EBD63}" destId="{01BDAFAE-1EEB-4701-A537-E00FA05923A4}" srcOrd="0" destOrd="0" presId="urn:microsoft.com/office/officeart/2005/8/layout/vList3"/>
    <dgm:cxn modelId="{FC252FC5-3FC2-4A47-A6A4-F2F736FA2B5A}" type="presParOf" srcId="{B18B669A-182C-4520-B837-F8DA8F1EBD63}" destId="{41DC56F6-8D2D-45D1-93F2-0DCEDA85F1FD}" srcOrd="1" destOrd="0" presId="urn:microsoft.com/office/officeart/2005/8/layout/vList3"/>
    <dgm:cxn modelId="{BFB65A4A-CB90-4A38-B34B-F53014A1AA30}" type="presParOf" srcId="{2CAF4A6F-4BCC-41B8-879F-42EDE7353DC5}" destId="{EA667A8C-D892-4C0E-97BB-EA9EB0E0DD12}" srcOrd="1" destOrd="0" presId="urn:microsoft.com/office/officeart/2005/8/layout/vList3"/>
    <dgm:cxn modelId="{F8BC2E1E-1892-45EF-BDA7-C6541FE7F539}" type="presParOf" srcId="{2CAF4A6F-4BCC-41B8-879F-42EDE7353DC5}" destId="{1EE15BA3-EBC7-4947-A339-5237C2A750A3}" srcOrd="2" destOrd="0" presId="urn:microsoft.com/office/officeart/2005/8/layout/vList3"/>
    <dgm:cxn modelId="{36E0641B-70EB-4789-BB9D-74A667D017A8}" type="presParOf" srcId="{1EE15BA3-EBC7-4947-A339-5237C2A750A3}" destId="{19E1439D-D7BE-4FD2-82DD-5814677ED616}" srcOrd="0" destOrd="0" presId="urn:microsoft.com/office/officeart/2005/8/layout/vList3"/>
    <dgm:cxn modelId="{37233DB2-9B6E-48BD-8EC1-54E827308668}" type="presParOf" srcId="{1EE15BA3-EBC7-4947-A339-5237C2A750A3}" destId="{EF77C6EE-D38B-4CEA-907E-214245AB95B4}" srcOrd="1" destOrd="0" presId="urn:microsoft.com/office/officeart/2005/8/layout/vList3"/>
    <dgm:cxn modelId="{FE92765F-CB7E-4A12-A8F7-204042019C7D}" type="presParOf" srcId="{2CAF4A6F-4BCC-41B8-879F-42EDE7353DC5}" destId="{0E37A78F-B129-435D-B043-E612BFF7AB3B}" srcOrd="3" destOrd="0" presId="urn:microsoft.com/office/officeart/2005/8/layout/vList3"/>
    <dgm:cxn modelId="{F72FB72A-2989-4306-B678-9BAA1ECBB989}" type="presParOf" srcId="{2CAF4A6F-4BCC-41B8-879F-42EDE7353DC5}" destId="{5585E75B-DC7E-4C82-8D25-1AC971D3F660}" srcOrd="4" destOrd="0" presId="urn:microsoft.com/office/officeart/2005/8/layout/vList3"/>
    <dgm:cxn modelId="{413DB0C1-700E-49DA-8319-D7DB687FB866}" type="presParOf" srcId="{5585E75B-DC7E-4C82-8D25-1AC971D3F660}" destId="{74FA0C8C-A653-4EBB-8858-3F6488CFB8BC}" srcOrd="0" destOrd="0" presId="urn:microsoft.com/office/officeart/2005/8/layout/vList3"/>
    <dgm:cxn modelId="{053C4608-4015-49BE-B7F4-B41C5084CF07}" type="presParOf" srcId="{5585E75B-DC7E-4C82-8D25-1AC971D3F660}" destId="{DF6785FE-CA2C-4EA1-B361-0990EAB99E30}" srcOrd="1" destOrd="0" presId="urn:microsoft.com/office/officeart/2005/8/layout/vList3"/>
    <dgm:cxn modelId="{3FEF7998-D53C-489E-82DF-AA181A5FACAD}" type="presParOf" srcId="{2CAF4A6F-4BCC-41B8-879F-42EDE7353DC5}" destId="{C0FAB2BB-A39F-4A78-AC55-D1A34CAFCAB9}" srcOrd="5" destOrd="0" presId="urn:microsoft.com/office/officeart/2005/8/layout/vList3"/>
    <dgm:cxn modelId="{F1191177-08EB-48D1-86C5-05C1D2ADFA4E}" type="presParOf" srcId="{2CAF4A6F-4BCC-41B8-879F-42EDE7353DC5}" destId="{69C6A78D-1FB6-4AB0-AFF0-2414F97C587A}" srcOrd="6" destOrd="0" presId="urn:microsoft.com/office/officeart/2005/8/layout/vList3"/>
    <dgm:cxn modelId="{E016B9CF-6261-4E8D-996E-214B2B7DD487}" type="presParOf" srcId="{69C6A78D-1FB6-4AB0-AFF0-2414F97C587A}" destId="{555A3383-06A4-4775-8BEF-B867300EAF93}" srcOrd="0" destOrd="0" presId="urn:microsoft.com/office/officeart/2005/8/layout/vList3"/>
    <dgm:cxn modelId="{21064FA7-B127-496E-82CD-3D2B98E50DEF}" type="presParOf" srcId="{69C6A78D-1FB6-4AB0-AFF0-2414F97C587A}" destId="{2C4765AD-E72C-4091-A26A-0E3A86CC8605}" srcOrd="1" destOrd="0" presId="urn:microsoft.com/office/officeart/2005/8/layout/vList3"/>
    <dgm:cxn modelId="{705DE95C-D1CF-42D0-B27D-0B66777167F6}" type="presParOf" srcId="{2CAF4A6F-4BCC-41B8-879F-42EDE7353DC5}" destId="{C19A3076-8E2E-4F0B-9390-A90AC12C3FB4}" srcOrd="7" destOrd="0" presId="urn:microsoft.com/office/officeart/2005/8/layout/vList3"/>
    <dgm:cxn modelId="{6DBFED7B-CA17-43AF-BC97-14E917FB37A9}" type="presParOf" srcId="{2CAF4A6F-4BCC-41B8-879F-42EDE7353DC5}" destId="{2109F18D-CD09-461F-AF9A-2A290C1A083F}" srcOrd="8" destOrd="0" presId="urn:microsoft.com/office/officeart/2005/8/layout/vList3"/>
    <dgm:cxn modelId="{31D8ECC7-3AA2-4C9C-B96C-5CA046064FE5}" type="presParOf" srcId="{2109F18D-CD09-461F-AF9A-2A290C1A083F}" destId="{37010CAB-6A86-4907-9EA7-8CBA3B75A811}" srcOrd="0" destOrd="0" presId="urn:microsoft.com/office/officeart/2005/8/layout/vList3"/>
    <dgm:cxn modelId="{078BDA20-8402-4F51-AA2B-EB1AD3AA6763}" type="presParOf" srcId="{2109F18D-CD09-461F-AF9A-2A290C1A083F}" destId="{C05B0C89-D156-46E3-870E-E960CE1844A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9142A5-0201-413E-BF0E-EB84341F5E3C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34D1873B-0128-4A9C-B79C-14BED6022F92}">
      <dgm:prSet phldrT="[ข้อความ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Learning Skills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ED960FD-0628-41DC-BEC1-4C1C269F1EF5}" type="parTrans" cxnId="{0F03B8CD-4BEB-479A-B2E4-44D92F11CDAE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4E93C7B-C8C7-458C-BB95-1120915669E0}" type="sibTrans" cxnId="{0F03B8CD-4BEB-479A-B2E4-44D92F11CDAE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A18B108-5FEF-42F8-9763-C106EBB4AEBE}">
      <dgm:prSet phldrT="[ข้อความ]" custT="1"/>
      <dgm:spPr/>
      <dgm:t>
        <a:bodyPr/>
        <a:lstStyle/>
        <a:p>
          <a:r>
            <a:rPr lang="th-TH" sz="24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ทักษะการเรียนรู้</a:t>
          </a:r>
          <a:endParaRPr lang="th-TH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6E24FC6-2EF4-4502-9D14-56CBC511E406}" type="parTrans" cxnId="{BA8BAEFF-17AD-4130-91D7-277C7D15BC31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E5B9CEE-385C-44D5-920F-FFC35ACF0C0A}" type="sibTrans" cxnId="{BA8BAEFF-17AD-4130-91D7-277C7D15BC31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0B2AF64-5A42-4374-A8C3-A7964A404954}">
      <dgm:prSet phldrT="[ข้อความ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Thinking Skills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97FAFF8-4574-4F16-996A-E647242A2518}" type="parTrans" cxnId="{4648B489-01FF-4CC8-AC04-CC266564CEE4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CCF8B59-C077-48D2-BBC9-4E2FDC973B4B}" type="sibTrans" cxnId="{4648B489-01FF-4CC8-AC04-CC266564CEE4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B28578E-3E07-4E33-900C-CB076AB44852}">
      <dgm:prSet phldrT="[ข้อความ]" custT="1"/>
      <dgm:spPr/>
      <dgm:t>
        <a:bodyPr/>
        <a:lstStyle/>
        <a:p>
          <a:r>
            <a:rPr lang="th-TH" sz="24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ทักษะการคิด</a:t>
          </a:r>
          <a:endParaRPr lang="th-TH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D635A37-4AE3-4D98-B10F-6963F4174EF4}" type="parTrans" cxnId="{CA34C574-E004-41DB-B958-45184900521E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1A45AEA-EA46-4B22-975D-CB789BF019EB}" type="sibTrans" cxnId="{CA34C574-E004-41DB-B958-45184900521E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4A9C0BAE-B363-40EE-A66B-FF2069485B24}">
      <dgm:prSet phldrT="[ข้อความ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Working Skills</a:t>
          </a:r>
          <a:endParaRPr lang="th-TH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DAA28D5-7041-4D67-97ED-FE2993B1EE36}" type="parTrans" cxnId="{5E3E8B61-376A-471B-8FAC-682B8DDDEE62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4DAFDB8-A0D0-4A31-8FBB-5371DB094278}" type="sibTrans" cxnId="{5E3E8B61-376A-471B-8FAC-682B8DDDEE62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71DD50C-55EE-41DE-B291-2DA3F11E1A8E}">
      <dgm:prSet phldrT="[ข้อความ]" custT="1"/>
      <dgm:spPr/>
      <dgm:t>
        <a:bodyPr/>
        <a:lstStyle/>
        <a:p>
          <a:r>
            <a:rPr lang="th-TH" sz="24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ทักษะการทำงาน</a:t>
          </a:r>
          <a:endParaRPr lang="th-TH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0FE2271-D54E-4D27-B72B-6F8A6DC75828}" type="parTrans" cxnId="{8CC01CF6-82C2-498C-8BCD-4B848E72FA44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6FEA342-A6A8-4CE3-8FDA-7FEBF458C242}" type="sibTrans" cxnId="{8CC01CF6-82C2-498C-8BCD-4B848E72FA44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C92F5B0-C241-423E-A9C8-4489FC1E3804}">
      <dgm:prSet phldrT="[ข้อความ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Life</a:t>
          </a:r>
          <a:b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 Skills</a:t>
          </a:r>
          <a:endParaRPr lang="th-TH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B6EDEF5-3F40-460B-9D55-21431CF7D465}" type="parTrans" cxnId="{D14AE421-88D4-4E44-B274-7B4AB0A71977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F7195C7-4452-4276-9C13-86CF7D2C55AB}" type="sibTrans" cxnId="{D14AE421-88D4-4E44-B274-7B4AB0A71977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B493CD19-1438-4F0B-8E0E-0665CD2E31A6}">
      <dgm:prSet phldrT="[ข้อความ]" custT="1"/>
      <dgm:spPr/>
      <dgm:t>
        <a:bodyPr/>
        <a:lstStyle/>
        <a:p>
          <a:r>
            <a:rPr lang="th-TH" sz="24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ทักษะชีวิต</a:t>
          </a:r>
          <a:endParaRPr lang="th-TH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1D351FB-EB3B-49B1-96D4-F8F4C54CFA60}" type="parTrans" cxnId="{6ED8E2F7-B15C-465D-BBCB-5BDB32A662E0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D4F7284E-E1CA-430D-A1E6-D0A57A1546E6}" type="sibTrans" cxnId="{6ED8E2F7-B15C-465D-BBCB-5BDB32A662E0}">
      <dgm:prSet/>
      <dgm:spPr/>
      <dgm:t>
        <a:bodyPr/>
        <a:lstStyle/>
        <a:p>
          <a:endParaRPr lang="th-TH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75580F50-A4A3-438A-AD4F-6BBDD4498BA9}" type="pres">
      <dgm:prSet presAssocID="{DE9142A5-0201-413E-BF0E-EB84341F5E3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B4FDCD4E-8B49-470A-821B-74EE1BD3B847}" type="pres">
      <dgm:prSet presAssocID="{34D1873B-0128-4A9C-B79C-14BED6022F92}" presName="horFlow" presStyleCnt="0"/>
      <dgm:spPr/>
    </dgm:pt>
    <dgm:pt modelId="{4486C77C-61CF-4784-A88C-C3C9DC6CC580}" type="pres">
      <dgm:prSet presAssocID="{34D1873B-0128-4A9C-B79C-14BED6022F92}" presName="bigChev" presStyleLbl="node1" presStyleIdx="0" presStyleCnt="4"/>
      <dgm:spPr/>
      <dgm:t>
        <a:bodyPr/>
        <a:lstStyle/>
        <a:p>
          <a:endParaRPr lang="th-TH"/>
        </a:p>
      </dgm:t>
    </dgm:pt>
    <dgm:pt modelId="{9DF3E465-45EA-491D-B166-9254744F33D1}" type="pres">
      <dgm:prSet presAssocID="{E6E24FC6-2EF4-4502-9D14-56CBC511E406}" presName="parTrans" presStyleCnt="0"/>
      <dgm:spPr/>
    </dgm:pt>
    <dgm:pt modelId="{754DF835-FDBF-4213-9F72-09A36BD5296B}" type="pres">
      <dgm:prSet presAssocID="{4A18B108-5FEF-42F8-9763-C106EBB4AEBE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E7C89E-EAA0-4880-A6B2-F90E0FFC3A69}" type="pres">
      <dgm:prSet presAssocID="{34D1873B-0128-4A9C-B79C-14BED6022F92}" presName="vSp" presStyleCnt="0"/>
      <dgm:spPr/>
    </dgm:pt>
    <dgm:pt modelId="{D85197E8-DBC7-4F1A-9B4A-F8862E65E13F}" type="pres">
      <dgm:prSet presAssocID="{80B2AF64-5A42-4374-A8C3-A7964A404954}" presName="horFlow" presStyleCnt="0"/>
      <dgm:spPr/>
    </dgm:pt>
    <dgm:pt modelId="{DB4BE198-21CE-4F93-AD9C-EE930750737F}" type="pres">
      <dgm:prSet presAssocID="{80B2AF64-5A42-4374-A8C3-A7964A404954}" presName="bigChev" presStyleLbl="node1" presStyleIdx="1" presStyleCnt="4"/>
      <dgm:spPr/>
      <dgm:t>
        <a:bodyPr/>
        <a:lstStyle/>
        <a:p>
          <a:endParaRPr lang="th-TH"/>
        </a:p>
      </dgm:t>
    </dgm:pt>
    <dgm:pt modelId="{E3C1F1B9-7292-4940-9D4B-45A273223FBD}" type="pres">
      <dgm:prSet presAssocID="{7D635A37-4AE3-4D98-B10F-6963F4174EF4}" presName="parTrans" presStyleCnt="0"/>
      <dgm:spPr/>
    </dgm:pt>
    <dgm:pt modelId="{EE384DAE-02DD-4571-8B92-AF9E7770B45E}" type="pres">
      <dgm:prSet presAssocID="{2B28578E-3E07-4E33-900C-CB076AB44852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EDFC63-7D72-4FBD-A71F-73A70665D5F5}" type="pres">
      <dgm:prSet presAssocID="{80B2AF64-5A42-4374-A8C3-A7964A404954}" presName="vSp" presStyleCnt="0"/>
      <dgm:spPr/>
    </dgm:pt>
    <dgm:pt modelId="{992F4F96-2A7D-4F41-B39D-CDB5214DDFE2}" type="pres">
      <dgm:prSet presAssocID="{4A9C0BAE-B363-40EE-A66B-FF2069485B24}" presName="horFlow" presStyleCnt="0"/>
      <dgm:spPr/>
    </dgm:pt>
    <dgm:pt modelId="{BC6C5678-F41D-47DE-8A43-ECB4F2923D68}" type="pres">
      <dgm:prSet presAssocID="{4A9C0BAE-B363-40EE-A66B-FF2069485B24}" presName="bigChev" presStyleLbl="node1" presStyleIdx="2" presStyleCnt="4"/>
      <dgm:spPr/>
      <dgm:t>
        <a:bodyPr/>
        <a:lstStyle/>
        <a:p>
          <a:endParaRPr lang="th-TH"/>
        </a:p>
      </dgm:t>
    </dgm:pt>
    <dgm:pt modelId="{9C236FD4-104F-48EB-B9FB-28A0361CD568}" type="pres">
      <dgm:prSet presAssocID="{70FE2271-D54E-4D27-B72B-6F8A6DC75828}" presName="parTrans" presStyleCnt="0"/>
      <dgm:spPr/>
    </dgm:pt>
    <dgm:pt modelId="{5F146054-039A-4408-B935-76ECF0882646}" type="pres">
      <dgm:prSet presAssocID="{171DD50C-55EE-41DE-B291-2DA3F11E1A8E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8A249E4-F1E4-4F95-A51A-0A8349D095EB}" type="pres">
      <dgm:prSet presAssocID="{4A9C0BAE-B363-40EE-A66B-FF2069485B24}" presName="vSp" presStyleCnt="0"/>
      <dgm:spPr/>
    </dgm:pt>
    <dgm:pt modelId="{4E75772D-667C-42CF-AACA-643F6C6732CD}" type="pres">
      <dgm:prSet presAssocID="{BC92F5B0-C241-423E-A9C8-4489FC1E3804}" presName="horFlow" presStyleCnt="0"/>
      <dgm:spPr/>
    </dgm:pt>
    <dgm:pt modelId="{D3D06591-C5D8-4779-A642-920D1A90D8FB}" type="pres">
      <dgm:prSet presAssocID="{BC92F5B0-C241-423E-A9C8-4489FC1E3804}" presName="bigChev" presStyleLbl="node1" presStyleIdx="3" presStyleCnt="4"/>
      <dgm:spPr/>
      <dgm:t>
        <a:bodyPr/>
        <a:lstStyle/>
        <a:p>
          <a:endParaRPr lang="th-TH"/>
        </a:p>
      </dgm:t>
    </dgm:pt>
    <dgm:pt modelId="{2410ADE1-2BD8-4EC4-B8FA-9D0AF5A5DE66}" type="pres">
      <dgm:prSet presAssocID="{C1D351FB-EB3B-49B1-96D4-F8F4C54CFA60}" presName="parTrans" presStyleCnt="0"/>
      <dgm:spPr/>
    </dgm:pt>
    <dgm:pt modelId="{A71B58E8-DDD1-4D7B-9B6D-B2403CBD57F0}" type="pres">
      <dgm:prSet presAssocID="{B493CD19-1438-4F0B-8E0E-0665CD2E31A6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4BF228C-A304-434B-AF21-335BC7FB3C20}" type="presOf" srcId="{80B2AF64-5A42-4374-A8C3-A7964A404954}" destId="{DB4BE198-21CE-4F93-AD9C-EE930750737F}" srcOrd="0" destOrd="0" presId="urn:microsoft.com/office/officeart/2005/8/layout/lProcess3"/>
    <dgm:cxn modelId="{5E3E8B61-376A-471B-8FAC-682B8DDDEE62}" srcId="{DE9142A5-0201-413E-BF0E-EB84341F5E3C}" destId="{4A9C0BAE-B363-40EE-A66B-FF2069485B24}" srcOrd="2" destOrd="0" parTransId="{2DAA28D5-7041-4D67-97ED-FE2993B1EE36}" sibTransId="{E4DAFDB8-A0D0-4A31-8FBB-5371DB094278}"/>
    <dgm:cxn modelId="{BA8BAEFF-17AD-4130-91D7-277C7D15BC31}" srcId="{34D1873B-0128-4A9C-B79C-14BED6022F92}" destId="{4A18B108-5FEF-42F8-9763-C106EBB4AEBE}" srcOrd="0" destOrd="0" parTransId="{E6E24FC6-2EF4-4502-9D14-56CBC511E406}" sibTransId="{8E5B9CEE-385C-44D5-920F-FFC35ACF0C0A}"/>
    <dgm:cxn modelId="{D14AE421-88D4-4E44-B274-7B4AB0A71977}" srcId="{DE9142A5-0201-413E-BF0E-EB84341F5E3C}" destId="{BC92F5B0-C241-423E-A9C8-4489FC1E3804}" srcOrd="3" destOrd="0" parTransId="{0B6EDEF5-3F40-460B-9D55-21431CF7D465}" sibTransId="{1F7195C7-4452-4276-9C13-86CF7D2C55AB}"/>
    <dgm:cxn modelId="{FC33252D-C418-4776-B172-539B0FE2DE4B}" type="presOf" srcId="{B493CD19-1438-4F0B-8E0E-0665CD2E31A6}" destId="{A71B58E8-DDD1-4D7B-9B6D-B2403CBD57F0}" srcOrd="0" destOrd="0" presId="urn:microsoft.com/office/officeart/2005/8/layout/lProcess3"/>
    <dgm:cxn modelId="{EED556C9-744F-4A15-B918-482A24D3E08B}" type="presOf" srcId="{4A18B108-5FEF-42F8-9763-C106EBB4AEBE}" destId="{754DF835-FDBF-4213-9F72-09A36BD5296B}" srcOrd="0" destOrd="0" presId="urn:microsoft.com/office/officeart/2005/8/layout/lProcess3"/>
    <dgm:cxn modelId="{7323140C-7E5E-41E0-A6AC-158F1CE77F6B}" type="presOf" srcId="{2B28578E-3E07-4E33-900C-CB076AB44852}" destId="{EE384DAE-02DD-4571-8B92-AF9E7770B45E}" srcOrd="0" destOrd="0" presId="urn:microsoft.com/office/officeart/2005/8/layout/lProcess3"/>
    <dgm:cxn modelId="{8CC01CF6-82C2-498C-8BCD-4B848E72FA44}" srcId="{4A9C0BAE-B363-40EE-A66B-FF2069485B24}" destId="{171DD50C-55EE-41DE-B291-2DA3F11E1A8E}" srcOrd="0" destOrd="0" parTransId="{70FE2271-D54E-4D27-B72B-6F8A6DC75828}" sibTransId="{66FEA342-A6A8-4CE3-8FDA-7FEBF458C242}"/>
    <dgm:cxn modelId="{2D92982F-1508-49C0-8DBA-8E6FC468EE2F}" type="presOf" srcId="{4A9C0BAE-B363-40EE-A66B-FF2069485B24}" destId="{BC6C5678-F41D-47DE-8A43-ECB4F2923D68}" srcOrd="0" destOrd="0" presId="urn:microsoft.com/office/officeart/2005/8/layout/lProcess3"/>
    <dgm:cxn modelId="{7FF21008-F9EB-413A-8D36-D80A6EA5CFA5}" type="presOf" srcId="{BC92F5B0-C241-423E-A9C8-4489FC1E3804}" destId="{D3D06591-C5D8-4779-A642-920D1A90D8FB}" srcOrd="0" destOrd="0" presId="urn:microsoft.com/office/officeart/2005/8/layout/lProcess3"/>
    <dgm:cxn modelId="{4648B489-01FF-4CC8-AC04-CC266564CEE4}" srcId="{DE9142A5-0201-413E-BF0E-EB84341F5E3C}" destId="{80B2AF64-5A42-4374-A8C3-A7964A404954}" srcOrd="1" destOrd="0" parTransId="{997FAFF8-4574-4F16-996A-E647242A2518}" sibTransId="{0CCF8B59-C077-48D2-BBC9-4E2FDC973B4B}"/>
    <dgm:cxn modelId="{5CB123AB-7B4E-4E11-B770-56CB752A09E9}" type="presOf" srcId="{DE9142A5-0201-413E-BF0E-EB84341F5E3C}" destId="{75580F50-A4A3-438A-AD4F-6BBDD4498BA9}" srcOrd="0" destOrd="0" presId="urn:microsoft.com/office/officeart/2005/8/layout/lProcess3"/>
    <dgm:cxn modelId="{0F03B8CD-4BEB-479A-B2E4-44D92F11CDAE}" srcId="{DE9142A5-0201-413E-BF0E-EB84341F5E3C}" destId="{34D1873B-0128-4A9C-B79C-14BED6022F92}" srcOrd="0" destOrd="0" parTransId="{CED960FD-0628-41DC-BEC1-4C1C269F1EF5}" sibTransId="{84E93C7B-C8C7-458C-BB95-1120915669E0}"/>
    <dgm:cxn modelId="{CA34C574-E004-41DB-B958-45184900521E}" srcId="{80B2AF64-5A42-4374-A8C3-A7964A404954}" destId="{2B28578E-3E07-4E33-900C-CB076AB44852}" srcOrd="0" destOrd="0" parTransId="{7D635A37-4AE3-4D98-B10F-6963F4174EF4}" sibTransId="{61A45AEA-EA46-4B22-975D-CB789BF019EB}"/>
    <dgm:cxn modelId="{6ED8E2F7-B15C-465D-BBCB-5BDB32A662E0}" srcId="{BC92F5B0-C241-423E-A9C8-4489FC1E3804}" destId="{B493CD19-1438-4F0B-8E0E-0665CD2E31A6}" srcOrd="0" destOrd="0" parTransId="{C1D351FB-EB3B-49B1-96D4-F8F4C54CFA60}" sibTransId="{D4F7284E-E1CA-430D-A1E6-D0A57A1546E6}"/>
    <dgm:cxn modelId="{E0D5E6EC-C7B8-4447-80DA-203E8B3FA416}" type="presOf" srcId="{34D1873B-0128-4A9C-B79C-14BED6022F92}" destId="{4486C77C-61CF-4784-A88C-C3C9DC6CC580}" srcOrd="0" destOrd="0" presId="urn:microsoft.com/office/officeart/2005/8/layout/lProcess3"/>
    <dgm:cxn modelId="{B3A05208-ADB4-4CE1-8E4F-C2B03C9259DE}" type="presOf" srcId="{171DD50C-55EE-41DE-B291-2DA3F11E1A8E}" destId="{5F146054-039A-4408-B935-76ECF0882646}" srcOrd="0" destOrd="0" presId="urn:microsoft.com/office/officeart/2005/8/layout/lProcess3"/>
    <dgm:cxn modelId="{B81145BF-B4E2-45DC-A0C8-9E9021079415}" type="presParOf" srcId="{75580F50-A4A3-438A-AD4F-6BBDD4498BA9}" destId="{B4FDCD4E-8B49-470A-821B-74EE1BD3B847}" srcOrd="0" destOrd="0" presId="urn:microsoft.com/office/officeart/2005/8/layout/lProcess3"/>
    <dgm:cxn modelId="{7D1F86B5-3E16-4F2A-95AF-33BA8FB62755}" type="presParOf" srcId="{B4FDCD4E-8B49-470A-821B-74EE1BD3B847}" destId="{4486C77C-61CF-4784-A88C-C3C9DC6CC580}" srcOrd="0" destOrd="0" presId="urn:microsoft.com/office/officeart/2005/8/layout/lProcess3"/>
    <dgm:cxn modelId="{C9C8B413-E7C0-478B-BDDD-B6FA05B0A3AE}" type="presParOf" srcId="{B4FDCD4E-8B49-470A-821B-74EE1BD3B847}" destId="{9DF3E465-45EA-491D-B166-9254744F33D1}" srcOrd="1" destOrd="0" presId="urn:microsoft.com/office/officeart/2005/8/layout/lProcess3"/>
    <dgm:cxn modelId="{A4E8A1D2-66F3-4391-A1BA-84538A5FF873}" type="presParOf" srcId="{B4FDCD4E-8B49-470A-821B-74EE1BD3B847}" destId="{754DF835-FDBF-4213-9F72-09A36BD5296B}" srcOrd="2" destOrd="0" presId="urn:microsoft.com/office/officeart/2005/8/layout/lProcess3"/>
    <dgm:cxn modelId="{C28C6FA9-A01F-42DA-9094-337BF39A2C77}" type="presParOf" srcId="{75580F50-A4A3-438A-AD4F-6BBDD4498BA9}" destId="{F7E7C89E-EAA0-4880-A6B2-F90E0FFC3A69}" srcOrd="1" destOrd="0" presId="urn:microsoft.com/office/officeart/2005/8/layout/lProcess3"/>
    <dgm:cxn modelId="{729E4939-5D67-4673-840E-32F2CA4124B2}" type="presParOf" srcId="{75580F50-A4A3-438A-AD4F-6BBDD4498BA9}" destId="{D85197E8-DBC7-4F1A-9B4A-F8862E65E13F}" srcOrd="2" destOrd="0" presId="urn:microsoft.com/office/officeart/2005/8/layout/lProcess3"/>
    <dgm:cxn modelId="{74CCA2B9-3E8A-4E7D-B152-4E64D98D0418}" type="presParOf" srcId="{D85197E8-DBC7-4F1A-9B4A-F8862E65E13F}" destId="{DB4BE198-21CE-4F93-AD9C-EE930750737F}" srcOrd="0" destOrd="0" presId="urn:microsoft.com/office/officeart/2005/8/layout/lProcess3"/>
    <dgm:cxn modelId="{BC1AE0D9-D077-4335-BAAF-E18A42B625A3}" type="presParOf" srcId="{D85197E8-DBC7-4F1A-9B4A-F8862E65E13F}" destId="{E3C1F1B9-7292-4940-9D4B-45A273223FBD}" srcOrd="1" destOrd="0" presId="urn:microsoft.com/office/officeart/2005/8/layout/lProcess3"/>
    <dgm:cxn modelId="{98A27217-E15E-413C-BB77-3CFAEAF1D1C4}" type="presParOf" srcId="{D85197E8-DBC7-4F1A-9B4A-F8862E65E13F}" destId="{EE384DAE-02DD-4571-8B92-AF9E7770B45E}" srcOrd="2" destOrd="0" presId="urn:microsoft.com/office/officeart/2005/8/layout/lProcess3"/>
    <dgm:cxn modelId="{E7C28187-AA8B-4929-A891-8C6CEBA1BB5C}" type="presParOf" srcId="{75580F50-A4A3-438A-AD4F-6BBDD4498BA9}" destId="{F8EDFC63-7D72-4FBD-A71F-73A70665D5F5}" srcOrd="3" destOrd="0" presId="urn:microsoft.com/office/officeart/2005/8/layout/lProcess3"/>
    <dgm:cxn modelId="{3145854F-FEB4-4FF9-A392-727A5AC7279D}" type="presParOf" srcId="{75580F50-A4A3-438A-AD4F-6BBDD4498BA9}" destId="{992F4F96-2A7D-4F41-B39D-CDB5214DDFE2}" srcOrd="4" destOrd="0" presId="urn:microsoft.com/office/officeart/2005/8/layout/lProcess3"/>
    <dgm:cxn modelId="{712214C5-F0B7-4D32-AF09-C19CF3F2BA2C}" type="presParOf" srcId="{992F4F96-2A7D-4F41-B39D-CDB5214DDFE2}" destId="{BC6C5678-F41D-47DE-8A43-ECB4F2923D68}" srcOrd="0" destOrd="0" presId="urn:microsoft.com/office/officeart/2005/8/layout/lProcess3"/>
    <dgm:cxn modelId="{D9ECD842-5934-4584-9B31-06E5022DE7E7}" type="presParOf" srcId="{992F4F96-2A7D-4F41-B39D-CDB5214DDFE2}" destId="{9C236FD4-104F-48EB-B9FB-28A0361CD568}" srcOrd="1" destOrd="0" presId="urn:microsoft.com/office/officeart/2005/8/layout/lProcess3"/>
    <dgm:cxn modelId="{0B7A1F52-AF9F-494A-A755-846DA93B7BC9}" type="presParOf" srcId="{992F4F96-2A7D-4F41-B39D-CDB5214DDFE2}" destId="{5F146054-039A-4408-B935-76ECF0882646}" srcOrd="2" destOrd="0" presId="urn:microsoft.com/office/officeart/2005/8/layout/lProcess3"/>
    <dgm:cxn modelId="{C10A7AD6-12EB-4E2E-93F2-13BC05D4C444}" type="presParOf" srcId="{75580F50-A4A3-438A-AD4F-6BBDD4498BA9}" destId="{78A249E4-F1E4-4F95-A51A-0A8349D095EB}" srcOrd="5" destOrd="0" presId="urn:microsoft.com/office/officeart/2005/8/layout/lProcess3"/>
    <dgm:cxn modelId="{4231B6F0-32D4-4534-A183-2316699E4EE0}" type="presParOf" srcId="{75580F50-A4A3-438A-AD4F-6BBDD4498BA9}" destId="{4E75772D-667C-42CF-AACA-643F6C6732CD}" srcOrd="6" destOrd="0" presId="urn:microsoft.com/office/officeart/2005/8/layout/lProcess3"/>
    <dgm:cxn modelId="{24DAE688-B249-461F-BF32-FD37BC5BD11C}" type="presParOf" srcId="{4E75772D-667C-42CF-AACA-643F6C6732CD}" destId="{D3D06591-C5D8-4779-A642-920D1A90D8FB}" srcOrd="0" destOrd="0" presId="urn:microsoft.com/office/officeart/2005/8/layout/lProcess3"/>
    <dgm:cxn modelId="{AD972F00-4E4F-453E-AC19-D3F3EE498213}" type="presParOf" srcId="{4E75772D-667C-42CF-AACA-643F6C6732CD}" destId="{2410ADE1-2BD8-4EC4-B8FA-9D0AF5A5DE66}" srcOrd="1" destOrd="0" presId="urn:microsoft.com/office/officeart/2005/8/layout/lProcess3"/>
    <dgm:cxn modelId="{3BB4FF48-96ED-4771-9C9C-B27F04941918}" type="presParOf" srcId="{4E75772D-667C-42CF-AACA-643F6C6732CD}" destId="{A71B58E8-DDD1-4D7B-9B6D-B2403CBD57F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08963-5B59-4452-BB52-B4038EA0D66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3A6A6CCA-49FA-4CE3-AFF7-0B8DCED6E3E3}">
      <dgm:prSet phldrT="[ข้อความ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การอ่านออก</a:t>
          </a:r>
        </a:p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Reading</a:t>
          </a:r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B47168-CAAD-4F6C-8A81-8AF857537FE7}" type="parTrans" cxnId="{FE009A34-4A5E-4A5B-955B-76C54D0C3C80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7FADBA7-1DCD-4871-8AB0-3056C7C288CB}" type="sibTrans" cxnId="{FE009A34-4A5E-4A5B-955B-76C54D0C3C80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F29DC5B-1F85-4FA4-BDF6-B3C6C3D5BC50}">
      <dgm:prSet phldrT="[ข้อความ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การเขียนได้</a:t>
          </a:r>
        </a:p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Writing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C90880B-246C-45A7-8A6B-7B4882BA047F}" type="parTrans" cxnId="{8C5C42ED-26AC-451F-8444-ED11F76A30EE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C7D31EE-91D5-4C51-9F25-6ACE9C45A174}" type="sibTrans" cxnId="{8C5C42ED-26AC-451F-8444-ED11F76A30EE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896C8E-2786-4884-BE0F-70C7F237BAA8}">
      <dgm:prSet phldrT="[ข้อความ]"/>
      <dgm:spPr/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การคิดเลขเป็น</a:t>
          </a:r>
        </a:p>
        <a:p>
          <a:r>
            <a: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Arithmetic</a:t>
          </a:r>
          <a:endParaRPr lang="th-TH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7A77A4-3C25-4558-B744-019B21BD415D}" type="parTrans" cxnId="{A3AD8E84-5CC7-46CB-8C5E-D84155C203AC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6E7E49-0FD9-4F75-BF2D-9A6B323B3F37}" type="sibTrans" cxnId="{A3AD8E84-5CC7-46CB-8C5E-D84155C203AC}">
      <dgm:prSet/>
      <dgm:spPr/>
      <dgm:t>
        <a:bodyPr/>
        <a:lstStyle/>
        <a:p>
          <a:endParaRPr lang="th-TH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ED5E6C3-2F7C-4B16-8A37-04C2BD8B3254}" type="pres">
      <dgm:prSet presAssocID="{B7308963-5B59-4452-BB52-B4038EA0D66B}" presName="compositeShape" presStyleCnt="0">
        <dgm:presLayoutVars>
          <dgm:chMax val="7"/>
          <dgm:dir/>
          <dgm:resizeHandles val="exact"/>
        </dgm:presLayoutVars>
      </dgm:prSet>
      <dgm:spPr/>
    </dgm:pt>
    <dgm:pt modelId="{2668A392-1178-4A88-8FF8-2AE4FD1589D4}" type="pres">
      <dgm:prSet presAssocID="{3A6A6CCA-49FA-4CE3-AFF7-0B8DCED6E3E3}" presName="circ1" presStyleLbl="vennNode1" presStyleIdx="0" presStyleCnt="3"/>
      <dgm:spPr/>
      <dgm:t>
        <a:bodyPr/>
        <a:lstStyle/>
        <a:p>
          <a:endParaRPr lang="th-TH"/>
        </a:p>
      </dgm:t>
    </dgm:pt>
    <dgm:pt modelId="{AE7B00E0-3964-47D5-9224-FBEAEE06F296}" type="pres">
      <dgm:prSet presAssocID="{3A6A6CCA-49FA-4CE3-AFF7-0B8DCED6E3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6507FD-09EB-4D74-B10D-A1018B1626EE}" type="pres">
      <dgm:prSet presAssocID="{7F29DC5B-1F85-4FA4-BDF6-B3C6C3D5BC50}" presName="circ2" presStyleLbl="vennNode1" presStyleIdx="1" presStyleCnt="3"/>
      <dgm:spPr/>
      <dgm:t>
        <a:bodyPr/>
        <a:lstStyle/>
        <a:p>
          <a:endParaRPr lang="th-TH"/>
        </a:p>
      </dgm:t>
    </dgm:pt>
    <dgm:pt modelId="{EF79BC44-B3E7-45B6-AAE0-31543F6CB444}" type="pres">
      <dgm:prSet presAssocID="{7F29DC5B-1F85-4FA4-BDF6-B3C6C3D5BC5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A6D7D8E-CC90-44CB-B5B2-659BE2D49D73}" type="pres">
      <dgm:prSet presAssocID="{78896C8E-2786-4884-BE0F-70C7F237BAA8}" presName="circ3" presStyleLbl="vennNode1" presStyleIdx="2" presStyleCnt="3"/>
      <dgm:spPr/>
      <dgm:t>
        <a:bodyPr/>
        <a:lstStyle/>
        <a:p>
          <a:endParaRPr lang="th-TH"/>
        </a:p>
      </dgm:t>
    </dgm:pt>
    <dgm:pt modelId="{7F98F154-591C-4527-A0C9-A54BD98B3ECA}" type="pres">
      <dgm:prSet presAssocID="{78896C8E-2786-4884-BE0F-70C7F237BA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CB69495-6D25-422E-99C5-7834BFAD7969}" type="presOf" srcId="{78896C8E-2786-4884-BE0F-70C7F237BAA8}" destId="{5A6D7D8E-CC90-44CB-B5B2-659BE2D49D73}" srcOrd="0" destOrd="0" presId="urn:microsoft.com/office/officeart/2005/8/layout/venn1"/>
    <dgm:cxn modelId="{D592C752-9F30-4864-8A92-9991D8A3872C}" type="presOf" srcId="{B7308963-5B59-4452-BB52-B4038EA0D66B}" destId="{FED5E6C3-2F7C-4B16-8A37-04C2BD8B3254}" srcOrd="0" destOrd="0" presId="urn:microsoft.com/office/officeart/2005/8/layout/venn1"/>
    <dgm:cxn modelId="{FE009A34-4A5E-4A5B-955B-76C54D0C3C80}" srcId="{B7308963-5B59-4452-BB52-B4038EA0D66B}" destId="{3A6A6CCA-49FA-4CE3-AFF7-0B8DCED6E3E3}" srcOrd="0" destOrd="0" parTransId="{BBB47168-CAAD-4F6C-8A81-8AF857537FE7}" sibTransId="{B7FADBA7-1DCD-4871-8AB0-3056C7C288CB}"/>
    <dgm:cxn modelId="{19703691-2C1D-48D7-800E-0872EC32969D}" type="presOf" srcId="{7F29DC5B-1F85-4FA4-BDF6-B3C6C3D5BC50}" destId="{676507FD-09EB-4D74-B10D-A1018B1626EE}" srcOrd="0" destOrd="0" presId="urn:microsoft.com/office/officeart/2005/8/layout/venn1"/>
    <dgm:cxn modelId="{09159094-5040-4ABF-82FF-E3FC2D33EFC4}" type="presOf" srcId="{3A6A6CCA-49FA-4CE3-AFF7-0B8DCED6E3E3}" destId="{2668A392-1178-4A88-8FF8-2AE4FD1589D4}" srcOrd="0" destOrd="0" presId="urn:microsoft.com/office/officeart/2005/8/layout/venn1"/>
    <dgm:cxn modelId="{A3AD8E84-5CC7-46CB-8C5E-D84155C203AC}" srcId="{B7308963-5B59-4452-BB52-B4038EA0D66B}" destId="{78896C8E-2786-4884-BE0F-70C7F237BAA8}" srcOrd="2" destOrd="0" parTransId="{467A77A4-3C25-4558-B744-019B21BD415D}" sibTransId="{3D6E7E49-0FD9-4F75-BF2D-9A6B323B3F37}"/>
    <dgm:cxn modelId="{E363377B-A242-4DF8-84C7-503457528A02}" type="presOf" srcId="{3A6A6CCA-49FA-4CE3-AFF7-0B8DCED6E3E3}" destId="{AE7B00E0-3964-47D5-9224-FBEAEE06F296}" srcOrd="1" destOrd="0" presId="urn:microsoft.com/office/officeart/2005/8/layout/venn1"/>
    <dgm:cxn modelId="{8C5C42ED-26AC-451F-8444-ED11F76A30EE}" srcId="{B7308963-5B59-4452-BB52-B4038EA0D66B}" destId="{7F29DC5B-1F85-4FA4-BDF6-B3C6C3D5BC50}" srcOrd="1" destOrd="0" parTransId="{EC90880B-246C-45A7-8A6B-7B4882BA047F}" sibTransId="{8C7D31EE-91D5-4C51-9F25-6ACE9C45A174}"/>
    <dgm:cxn modelId="{A933DB3A-7F40-4CBC-A6F6-25A98C71366C}" type="presOf" srcId="{7F29DC5B-1F85-4FA4-BDF6-B3C6C3D5BC50}" destId="{EF79BC44-B3E7-45B6-AAE0-31543F6CB444}" srcOrd="1" destOrd="0" presId="urn:microsoft.com/office/officeart/2005/8/layout/venn1"/>
    <dgm:cxn modelId="{6FDB447B-4068-47C2-A8E8-92AE1D5EE31F}" type="presOf" srcId="{78896C8E-2786-4884-BE0F-70C7F237BAA8}" destId="{7F98F154-591C-4527-A0C9-A54BD98B3ECA}" srcOrd="1" destOrd="0" presId="urn:microsoft.com/office/officeart/2005/8/layout/venn1"/>
    <dgm:cxn modelId="{9008B406-1AAE-425D-BA9B-03101F6ED5B6}" type="presParOf" srcId="{FED5E6C3-2F7C-4B16-8A37-04C2BD8B3254}" destId="{2668A392-1178-4A88-8FF8-2AE4FD1589D4}" srcOrd="0" destOrd="0" presId="urn:microsoft.com/office/officeart/2005/8/layout/venn1"/>
    <dgm:cxn modelId="{86D34F7B-AA78-4E94-90C7-EE8DCF4A5C18}" type="presParOf" srcId="{FED5E6C3-2F7C-4B16-8A37-04C2BD8B3254}" destId="{AE7B00E0-3964-47D5-9224-FBEAEE06F296}" srcOrd="1" destOrd="0" presId="urn:microsoft.com/office/officeart/2005/8/layout/venn1"/>
    <dgm:cxn modelId="{98C35924-DB63-4535-B684-3A04A25E227F}" type="presParOf" srcId="{FED5E6C3-2F7C-4B16-8A37-04C2BD8B3254}" destId="{676507FD-09EB-4D74-B10D-A1018B1626EE}" srcOrd="2" destOrd="0" presId="urn:microsoft.com/office/officeart/2005/8/layout/venn1"/>
    <dgm:cxn modelId="{B6E3513A-3598-46CC-B996-C90CD3653B05}" type="presParOf" srcId="{FED5E6C3-2F7C-4B16-8A37-04C2BD8B3254}" destId="{EF79BC44-B3E7-45B6-AAE0-31543F6CB444}" srcOrd="3" destOrd="0" presId="urn:microsoft.com/office/officeart/2005/8/layout/venn1"/>
    <dgm:cxn modelId="{58791933-36C4-4162-92FD-D02662B602C9}" type="presParOf" srcId="{FED5E6C3-2F7C-4B16-8A37-04C2BD8B3254}" destId="{5A6D7D8E-CC90-44CB-B5B2-659BE2D49D73}" srcOrd="4" destOrd="0" presId="urn:microsoft.com/office/officeart/2005/8/layout/venn1"/>
    <dgm:cxn modelId="{F3D7FAFF-C7D1-435C-894B-68D062998AC3}" type="presParOf" srcId="{FED5E6C3-2F7C-4B16-8A37-04C2BD8B3254}" destId="{7F98F154-591C-4527-A0C9-A54BD98B3EC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32684D-FA3B-48EE-89B8-B31DEA3E66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285F7D8C-9045-4BF9-AE53-F6E60F8A070D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1.ทักษะด้านการคิดอย่างมีวิจารณญาณ และทักษะในการแก้ปัญหา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DE17AA-A2DB-4B08-8457-A545CBD688D6}" type="parTrans" cxnId="{83B32E1E-6A79-42F2-8C12-EFCEFF9121DB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872A6D7-93AB-4581-A485-256F67E004C1}" type="sibTrans" cxnId="{83B32E1E-6A79-42F2-8C12-EFCEFF9121DB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2B1714E-8183-4F61-B5CD-88A2A5F94470}">
      <dgm:prSet phldrT="[ข้อความ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Critical Think and Problem Solving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47C5201-3436-4253-855A-2AD219DB7772}" type="parTrans" cxnId="{D72CD731-5266-4FF9-879D-36BBB69474B4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C00291-F97D-4E4F-A39C-B2AEC5E0E0B5}" type="sibTrans" cxnId="{D72CD731-5266-4FF9-879D-36BBB69474B4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FC90393-6E7F-4D44-A463-9DB5238A360E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2.ทักษะด้านการสร้างสรรค์และนวัตกรรม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55C4BC-499D-4C46-A5A9-25E63736DEF8}" type="parTrans" cxnId="{74DABBC8-3E24-4618-9744-D0C28697DB3D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0DEDE48-DDF7-4350-86DC-074B8DB737EB}" type="sibTrans" cxnId="{74DABBC8-3E24-4618-9744-D0C28697DB3D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C37C435-C2AF-42BC-9C6A-A8B75E03E4FB}">
      <dgm:prSet phldrT="[ข้อความ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Creativity and Innovation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3C8348F-D2D1-409B-B230-E5C28F012750}" type="parTrans" cxnId="{79E59AF7-CF47-40A2-B2DB-D5B69F6AAA8A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62E6011-896F-46B4-A1CA-2A0AF9A12A8E}" type="sibTrans" cxnId="{79E59AF7-CF47-40A2-B2DB-D5B69F6AAA8A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A87487-912D-4B93-B80A-2B47E62669F0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3.ทักษะด้านความเข้าใจต่างวัฒนธรรม ต่างกระบวนทัศน์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621128-628B-4DBA-8A0E-58ACD92CA46B}" type="parTrans" cxnId="{72E5CEC9-F7F3-4000-B59F-0EA0AC474740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F23547-DBEC-4F28-88B0-05887742CCF0}" type="sibTrans" cxnId="{72E5CEC9-F7F3-4000-B59F-0EA0AC474740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234CE0-1F66-4280-82E7-AD1FF44A2777}">
      <dgm:prSet phldrT="[ข้อความ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Cross – Cultural Understanding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173A826-E4B6-47E6-BBE2-A47C4F506CDA}" type="parTrans" cxnId="{85CE6B84-C0FC-4EDA-A533-3BF1F6943A07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2CC4408-8658-4774-9F81-70745F1F691C}" type="sibTrans" cxnId="{85CE6B84-C0FC-4EDA-A533-3BF1F6943A07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364B7D6-35CC-42BC-A07D-39DA9D35BBDA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4.ทักษะด้านความร่วมมือ การทำงานเป็นทีม และภาวะผู้นำ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DEDF73-701A-4750-9A76-9826552C3115}" type="parTrans" cxnId="{4D0B8392-585D-4CC7-A37D-C2B30BB490DE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344E162-E32B-4FB6-B6F1-6C111666957F}" type="sibTrans" cxnId="{4D0B8392-585D-4CC7-A37D-C2B30BB490DE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33EB1A5-1EBB-4E7E-81F9-384EAD490049}">
      <dgm:prSet phldrT="[ข้อความ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Collaboration, Teamwork and Leadership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3DB3323-E2D4-4625-B9F0-46075A8AE1F6}" type="parTrans" cxnId="{34BF551A-9379-442F-B346-685D19B7B973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9C823AF-A3D4-47E3-AFBB-4D6C7C58D3B2}" type="sibTrans" cxnId="{34BF551A-9379-442F-B346-685D19B7B973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25683E-8F93-4A62-A789-BF029B225EBC}" type="pres">
      <dgm:prSet presAssocID="{7032684D-FA3B-48EE-89B8-B31DEA3E66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C4DEFE3-1490-40AB-A159-65CB1B78A3EE}" type="pres">
      <dgm:prSet presAssocID="{285F7D8C-9045-4BF9-AE53-F6E60F8A07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5796CD-1B96-43AB-9AC5-F833E1802FAB}" type="pres">
      <dgm:prSet presAssocID="{285F7D8C-9045-4BF9-AE53-F6E60F8A070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390865-EAF5-4DD5-8D0A-5FF1BFBADB38}" type="pres">
      <dgm:prSet presAssocID="{5FC90393-6E7F-4D44-A463-9DB5238A36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654BDB-4716-4043-83AD-C88FC0057BC9}" type="pres">
      <dgm:prSet presAssocID="{5FC90393-6E7F-4D44-A463-9DB5238A360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0FA72E-7495-4361-845D-C846909B65B3}" type="pres">
      <dgm:prSet presAssocID="{BDA87487-912D-4B93-B80A-2B47E62669F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9ED10A-9F36-497F-A65E-CEEC06FD068B}" type="pres">
      <dgm:prSet presAssocID="{BDA87487-912D-4B93-B80A-2B47E62669F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3AE7F0-CFBD-45A1-9D8A-5198433D94CC}" type="pres">
      <dgm:prSet presAssocID="{C364B7D6-35CC-42BC-A07D-39DA9D35BB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04D38C-76F0-497F-8826-4AF1D876307D}" type="pres">
      <dgm:prSet presAssocID="{C364B7D6-35CC-42BC-A07D-39DA9D35BBD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D0B8392-585D-4CC7-A37D-C2B30BB490DE}" srcId="{7032684D-FA3B-48EE-89B8-B31DEA3E668C}" destId="{C364B7D6-35CC-42BC-A07D-39DA9D35BBDA}" srcOrd="3" destOrd="0" parTransId="{D4DEDF73-701A-4750-9A76-9826552C3115}" sibTransId="{1344E162-E32B-4FB6-B6F1-6C111666957F}"/>
    <dgm:cxn modelId="{531319FD-E82F-44AA-9E50-85B2161B4154}" type="presOf" srcId="{BDA87487-912D-4B93-B80A-2B47E62669F0}" destId="{8A0FA72E-7495-4361-845D-C846909B65B3}" srcOrd="0" destOrd="0" presId="urn:microsoft.com/office/officeart/2005/8/layout/vList2"/>
    <dgm:cxn modelId="{4B95F878-8D4C-4485-BCB6-3C227FCC6352}" type="presOf" srcId="{5FC90393-6E7F-4D44-A463-9DB5238A360E}" destId="{28390865-EAF5-4DD5-8D0A-5FF1BFBADB38}" srcOrd="0" destOrd="0" presId="urn:microsoft.com/office/officeart/2005/8/layout/vList2"/>
    <dgm:cxn modelId="{72E5CEC9-F7F3-4000-B59F-0EA0AC474740}" srcId="{7032684D-FA3B-48EE-89B8-B31DEA3E668C}" destId="{BDA87487-912D-4B93-B80A-2B47E62669F0}" srcOrd="2" destOrd="0" parTransId="{0E621128-628B-4DBA-8A0E-58ACD92CA46B}" sibTransId="{7DF23547-DBEC-4F28-88B0-05887742CCF0}"/>
    <dgm:cxn modelId="{D72CD731-5266-4FF9-879D-36BBB69474B4}" srcId="{285F7D8C-9045-4BF9-AE53-F6E60F8A070D}" destId="{02B1714E-8183-4F61-B5CD-88A2A5F94470}" srcOrd="0" destOrd="0" parTransId="{447C5201-3436-4253-855A-2AD219DB7772}" sibTransId="{6AC00291-F97D-4E4F-A39C-B2AEC5E0E0B5}"/>
    <dgm:cxn modelId="{0E2C05AD-BCF9-41E0-B958-934C7B66DB29}" type="presOf" srcId="{285F7D8C-9045-4BF9-AE53-F6E60F8A070D}" destId="{7C4DEFE3-1490-40AB-A159-65CB1B78A3EE}" srcOrd="0" destOrd="0" presId="urn:microsoft.com/office/officeart/2005/8/layout/vList2"/>
    <dgm:cxn modelId="{79E59AF7-CF47-40A2-B2DB-D5B69F6AAA8A}" srcId="{5FC90393-6E7F-4D44-A463-9DB5238A360E}" destId="{6C37C435-C2AF-42BC-9C6A-A8B75E03E4FB}" srcOrd="0" destOrd="0" parTransId="{A3C8348F-D2D1-409B-B230-E5C28F012750}" sibTransId="{A62E6011-896F-46B4-A1CA-2A0AF9A12A8E}"/>
    <dgm:cxn modelId="{09E826BC-34B7-4A71-95CB-FC6DB7954335}" type="presOf" srcId="{6C37C435-C2AF-42BC-9C6A-A8B75E03E4FB}" destId="{27654BDB-4716-4043-83AD-C88FC0057BC9}" srcOrd="0" destOrd="0" presId="urn:microsoft.com/office/officeart/2005/8/layout/vList2"/>
    <dgm:cxn modelId="{85CE6B84-C0FC-4EDA-A533-3BF1F6943A07}" srcId="{BDA87487-912D-4B93-B80A-2B47E62669F0}" destId="{9B234CE0-1F66-4280-82E7-AD1FF44A2777}" srcOrd="0" destOrd="0" parTransId="{0173A826-E4B6-47E6-BBE2-A47C4F506CDA}" sibTransId="{F2CC4408-8658-4774-9F81-70745F1F691C}"/>
    <dgm:cxn modelId="{74DABBC8-3E24-4618-9744-D0C28697DB3D}" srcId="{7032684D-FA3B-48EE-89B8-B31DEA3E668C}" destId="{5FC90393-6E7F-4D44-A463-9DB5238A360E}" srcOrd="1" destOrd="0" parTransId="{BB55C4BC-499D-4C46-A5A9-25E63736DEF8}" sibTransId="{A0DEDE48-DDF7-4350-86DC-074B8DB737EB}"/>
    <dgm:cxn modelId="{0EC98981-8D8B-41DC-BC17-853E11D327A2}" type="presOf" srcId="{C364B7D6-35CC-42BC-A07D-39DA9D35BBDA}" destId="{BD3AE7F0-CFBD-45A1-9D8A-5198433D94CC}" srcOrd="0" destOrd="0" presId="urn:microsoft.com/office/officeart/2005/8/layout/vList2"/>
    <dgm:cxn modelId="{47BA5875-B410-4E4C-A0A9-700BE3369C16}" type="presOf" srcId="{933EB1A5-1EBB-4E7E-81F9-384EAD490049}" destId="{9404D38C-76F0-497F-8826-4AF1D876307D}" srcOrd="0" destOrd="0" presId="urn:microsoft.com/office/officeart/2005/8/layout/vList2"/>
    <dgm:cxn modelId="{34BF551A-9379-442F-B346-685D19B7B973}" srcId="{C364B7D6-35CC-42BC-A07D-39DA9D35BBDA}" destId="{933EB1A5-1EBB-4E7E-81F9-384EAD490049}" srcOrd="0" destOrd="0" parTransId="{53DB3323-E2D4-4625-B9F0-46075A8AE1F6}" sibTransId="{69C823AF-A3D4-47E3-AFBB-4D6C7C58D3B2}"/>
    <dgm:cxn modelId="{E72F505B-DE38-4605-B1A2-A8E844871237}" type="presOf" srcId="{02B1714E-8183-4F61-B5CD-88A2A5F94470}" destId="{9F5796CD-1B96-43AB-9AC5-F833E1802FAB}" srcOrd="0" destOrd="0" presId="urn:microsoft.com/office/officeart/2005/8/layout/vList2"/>
    <dgm:cxn modelId="{7F378E7D-7252-401D-BE85-8D6B76F708F2}" type="presOf" srcId="{7032684D-FA3B-48EE-89B8-B31DEA3E668C}" destId="{1F25683E-8F93-4A62-A789-BF029B225EBC}" srcOrd="0" destOrd="0" presId="urn:microsoft.com/office/officeart/2005/8/layout/vList2"/>
    <dgm:cxn modelId="{83B32E1E-6A79-42F2-8C12-EFCEFF9121DB}" srcId="{7032684D-FA3B-48EE-89B8-B31DEA3E668C}" destId="{285F7D8C-9045-4BF9-AE53-F6E60F8A070D}" srcOrd="0" destOrd="0" parTransId="{B2DE17AA-A2DB-4B08-8457-A545CBD688D6}" sibTransId="{F872A6D7-93AB-4581-A485-256F67E004C1}"/>
    <dgm:cxn modelId="{B9D59367-34B4-4C83-9D8F-5021440C76C8}" type="presOf" srcId="{9B234CE0-1F66-4280-82E7-AD1FF44A2777}" destId="{899ED10A-9F36-497F-A65E-CEEC06FD068B}" srcOrd="0" destOrd="0" presId="urn:microsoft.com/office/officeart/2005/8/layout/vList2"/>
    <dgm:cxn modelId="{EDFAFFAE-71FA-4300-B8D5-7CE2FD091ED1}" type="presParOf" srcId="{1F25683E-8F93-4A62-A789-BF029B225EBC}" destId="{7C4DEFE3-1490-40AB-A159-65CB1B78A3EE}" srcOrd="0" destOrd="0" presId="urn:microsoft.com/office/officeart/2005/8/layout/vList2"/>
    <dgm:cxn modelId="{51743E4E-D6F5-46E0-A748-D2DCCB8B2332}" type="presParOf" srcId="{1F25683E-8F93-4A62-A789-BF029B225EBC}" destId="{9F5796CD-1B96-43AB-9AC5-F833E1802FAB}" srcOrd="1" destOrd="0" presId="urn:microsoft.com/office/officeart/2005/8/layout/vList2"/>
    <dgm:cxn modelId="{B9D07BCE-ECF7-4747-857C-80C60C697297}" type="presParOf" srcId="{1F25683E-8F93-4A62-A789-BF029B225EBC}" destId="{28390865-EAF5-4DD5-8D0A-5FF1BFBADB38}" srcOrd="2" destOrd="0" presId="urn:microsoft.com/office/officeart/2005/8/layout/vList2"/>
    <dgm:cxn modelId="{509C4263-3A49-48CE-8F49-FA8F505855E0}" type="presParOf" srcId="{1F25683E-8F93-4A62-A789-BF029B225EBC}" destId="{27654BDB-4716-4043-83AD-C88FC0057BC9}" srcOrd="3" destOrd="0" presId="urn:microsoft.com/office/officeart/2005/8/layout/vList2"/>
    <dgm:cxn modelId="{F5F4559B-C74E-408B-BCF5-4BA44320652B}" type="presParOf" srcId="{1F25683E-8F93-4A62-A789-BF029B225EBC}" destId="{8A0FA72E-7495-4361-845D-C846909B65B3}" srcOrd="4" destOrd="0" presId="urn:microsoft.com/office/officeart/2005/8/layout/vList2"/>
    <dgm:cxn modelId="{BF317F50-0B79-4E59-9F20-111ADD063D35}" type="presParOf" srcId="{1F25683E-8F93-4A62-A789-BF029B225EBC}" destId="{899ED10A-9F36-497F-A65E-CEEC06FD068B}" srcOrd="5" destOrd="0" presId="urn:microsoft.com/office/officeart/2005/8/layout/vList2"/>
    <dgm:cxn modelId="{C1A208F0-3929-49A0-B039-9C2337256508}" type="presParOf" srcId="{1F25683E-8F93-4A62-A789-BF029B225EBC}" destId="{BD3AE7F0-CFBD-45A1-9D8A-5198433D94CC}" srcOrd="6" destOrd="0" presId="urn:microsoft.com/office/officeart/2005/8/layout/vList2"/>
    <dgm:cxn modelId="{77110CFF-BA39-45BA-9E1B-9F4540C7E8D3}" type="presParOf" srcId="{1F25683E-8F93-4A62-A789-BF029B225EBC}" destId="{9404D38C-76F0-497F-8826-4AF1D876307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32684D-FA3B-48EE-89B8-B31DEA3E668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285F7D8C-9045-4BF9-AE53-F6E60F8A070D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5.ทักษะด้านการสื่อสาร สารสนเทศ และการรู้เท่าทันสื่อ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2DE17AA-A2DB-4B08-8457-A545CBD688D6}" type="parTrans" cxnId="{83B32E1E-6A79-42F2-8C12-EFCEFF9121DB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872A6D7-93AB-4581-A485-256F67E004C1}" type="sibTrans" cxnId="{83B32E1E-6A79-42F2-8C12-EFCEFF9121DB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2B1714E-8183-4F61-B5CD-88A2A5F94470}">
      <dgm:prSet phldrT="[ข้อความ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Communications, Information and Media Literacy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47C5201-3436-4253-855A-2AD219DB7772}" type="parTrans" cxnId="{D72CD731-5266-4FF9-879D-36BBB69474B4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AC00291-F97D-4E4F-A39C-B2AEC5E0E0B5}" type="sibTrans" cxnId="{D72CD731-5266-4FF9-879D-36BBB69474B4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FC90393-6E7F-4D44-A463-9DB5238A360E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6.ทักษะด้านคอมพิวเตอร์ และเทคโนโลยีสารสนเทศและการสื่อสาร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55C4BC-499D-4C46-A5A9-25E63736DEF8}" type="parTrans" cxnId="{74DABBC8-3E24-4618-9744-D0C28697DB3D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0DEDE48-DDF7-4350-86DC-074B8DB737EB}" type="sibTrans" cxnId="{74DABBC8-3E24-4618-9744-D0C28697DB3D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C37C435-C2AF-42BC-9C6A-A8B75E03E4FB}">
      <dgm:prSet phldrT="[ข้อความ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Computing and ICT Literacy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3C8348F-D2D1-409B-B230-E5C28F012750}" type="parTrans" cxnId="{79E59AF7-CF47-40A2-B2DB-D5B69F6AAA8A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62E6011-896F-46B4-A1CA-2A0AF9A12A8E}" type="sibTrans" cxnId="{79E59AF7-CF47-40A2-B2DB-D5B69F6AAA8A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A87487-912D-4B93-B80A-2B47E62669F0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7.ทักษะอาชีพ และทักษะการเรียนรู้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E621128-628B-4DBA-8A0E-58ACD92CA46B}" type="parTrans" cxnId="{72E5CEC9-F7F3-4000-B59F-0EA0AC474740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F23547-DBEC-4F28-88B0-05887742CCF0}" type="sibTrans" cxnId="{72E5CEC9-F7F3-4000-B59F-0EA0AC474740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234CE0-1F66-4280-82E7-AD1FF44A2777}">
      <dgm:prSet phldrT="[ข้อความ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Career and Learning Skills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173A826-E4B6-47E6-BBE2-A47C4F506CDA}" type="parTrans" cxnId="{85CE6B84-C0FC-4EDA-A533-3BF1F6943A07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2CC4408-8658-4774-9F81-70745F1F691C}" type="sibTrans" cxnId="{85CE6B84-C0FC-4EDA-A533-3BF1F6943A07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364B7D6-35CC-42BC-A07D-39DA9D35BBDA}">
      <dgm:prSet phldrT="[ข้อความ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8.ความมีเมตตา กรุณา มีวินัย คุณธรรม จริยธรรม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DEDF73-701A-4750-9A76-9826552C3115}" type="parTrans" cxnId="{4D0B8392-585D-4CC7-A37D-C2B30BB490DE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344E162-E32B-4FB6-B6F1-6C111666957F}" type="sibTrans" cxnId="{4D0B8392-585D-4CC7-A37D-C2B30BB490DE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33EB1A5-1EBB-4E7E-81F9-384EAD490049}">
      <dgm:prSet phldrT="[ข้อความ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Compassion</a:t>
          </a:r>
          <a:endParaRPr lang="th-TH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3DB3323-E2D4-4625-B9F0-46075A8AE1F6}" type="parTrans" cxnId="{34BF551A-9379-442F-B346-685D19B7B973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9C823AF-A3D4-47E3-AFBB-4D6C7C58D3B2}" type="sibTrans" cxnId="{34BF551A-9379-442F-B346-685D19B7B973}">
      <dgm:prSet/>
      <dgm:spPr/>
      <dgm:t>
        <a:bodyPr/>
        <a:lstStyle/>
        <a:p>
          <a:endParaRPr lang="th-TH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F25683E-8F93-4A62-A789-BF029B225EBC}" type="pres">
      <dgm:prSet presAssocID="{7032684D-FA3B-48EE-89B8-B31DEA3E66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7C4DEFE3-1490-40AB-A159-65CB1B78A3EE}" type="pres">
      <dgm:prSet presAssocID="{285F7D8C-9045-4BF9-AE53-F6E60F8A07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5796CD-1B96-43AB-9AC5-F833E1802FAB}" type="pres">
      <dgm:prSet presAssocID="{285F7D8C-9045-4BF9-AE53-F6E60F8A070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390865-EAF5-4DD5-8D0A-5FF1BFBADB38}" type="pres">
      <dgm:prSet presAssocID="{5FC90393-6E7F-4D44-A463-9DB5238A360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7654BDB-4716-4043-83AD-C88FC0057BC9}" type="pres">
      <dgm:prSet presAssocID="{5FC90393-6E7F-4D44-A463-9DB5238A360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0FA72E-7495-4361-845D-C846909B65B3}" type="pres">
      <dgm:prSet presAssocID="{BDA87487-912D-4B93-B80A-2B47E62669F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99ED10A-9F36-497F-A65E-CEEC06FD068B}" type="pres">
      <dgm:prSet presAssocID="{BDA87487-912D-4B93-B80A-2B47E62669F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3AE7F0-CFBD-45A1-9D8A-5198433D94CC}" type="pres">
      <dgm:prSet presAssocID="{C364B7D6-35CC-42BC-A07D-39DA9D35BB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04D38C-76F0-497F-8826-4AF1D876307D}" type="pres">
      <dgm:prSet presAssocID="{C364B7D6-35CC-42BC-A07D-39DA9D35BBD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D0B8392-585D-4CC7-A37D-C2B30BB490DE}" srcId="{7032684D-FA3B-48EE-89B8-B31DEA3E668C}" destId="{C364B7D6-35CC-42BC-A07D-39DA9D35BBDA}" srcOrd="3" destOrd="0" parTransId="{D4DEDF73-701A-4750-9A76-9826552C3115}" sibTransId="{1344E162-E32B-4FB6-B6F1-6C111666957F}"/>
    <dgm:cxn modelId="{5AEB0D73-6B93-4A2C-9027-23E631E907A3}" type="presOf" srcId="{5FC90393-6E7F-4D44-A463-9DB5238A360E}" destId="{28390865-EAF5-4DD5-8D0A-5FF1BFBADB38}" srcOrd="0" destOrd="0" presId="urn:microsoft.com/office/officeart/2005/8/layout/vList2"/>
    <dgm:cxn modelId="{72E5CEC9-F7F3-4000-B59F-0EA0AC474740}" srcId="{7032684D-FA3B-48EE-89B8-B31DEA3E668C}" destId="{BDA87487-912D-4B93-B80A-2B47E62669F0}" srcOrd="2" destOrd="0" parTransId="{0E621128-628B-4DBA-8A0E-58ACD92CA46B}" sibTransId="{7DF23547-DBEC-4F28-88B0-05887742CCF0}"/>
    <dgm:cxn modelId="{EA31FCFE-E0A5-4D61-BCBB-54CE2996B041}" type="presOf" srcId="{BDA87487-912D-4B93-B80A-2B47E62669F0}" destId="{8A0FA72E-7495-4361-845D-C846909B65B3}" srcOrd="0" destOrd="0" presId="urn:microsoft.com/office/officeart/2005/8/layout/vList2"/>
    <dgm:cxn modelId="{D72CD731-5266-4FF9-879D-36BBB69474B4}" srcId="{285F7D8C-9045-4BF9-AE53-F6E60F8A070D}" destId="{02B1714E-8183-4F61-B5CD-88A2A5F94470}" srcOrd="0" destOrd="0" parTransId="{447C5201-3436-4253-855A-2AD219DB7772}" sibTransId="{6AC00291-F97D-4E4F-A39C-B2AEC5E0E0B5}"/>
    <dgm:cxn modelId="{50E17199-2296-4619-B796-A24E5025C6C8}" type="presOf" srcId="{6C37C435-C2AF-42BC-9C6A-A8B75E03E4FB}" destId="{27654BDB-4716-4043-83AD-C88FC0057BC9}" srcOrd="0" destOrd="0" presId="urn:microsoft.com/office/officeart/2005/8/layout/vList2"/>
    <dgm:cxn modelId="{79E59AF7-CF47-40A2-B2DB-D5B69F6AAA8A}" srcId="{5FC90393-6E7F-4D44-A463-9DB5238A360E}" destId="{6C37C435-C2AF-42BC-9C6A-A8B75E03E4FB}" srcOrd="0" destOrd="0" parTransId="{A3C8348F-D2D1-409B-B230-E5C28F012750}" sibTransId="{A62E6011-896F-46B4-A1CA-2A0AF9A12A8E}"/>
    <dgm:cxn modelId="{70367215-5F7B-4575-B103-503ED2C251F4}" type="presOf" srcId="{C364B7D6-35CC-42BC-A07D-39DA9D35BBDA}" destId="{BD3AE7F0-CFBD-45A1-9D8A-5198433D94CC}" srcOrd="0" destOrd="0" presId="urn:microsoft.com/office/officeart/2005/8/layout/vList2"/>
    <dgm:cxn modelId="{9F51DA71-698D-479D-BFC6-B6F39D7A7B41}" type="presOf" srcId="{933EB1A5-1EBB-4E7E-81F9-384EAD490049}" destId="{9404D38C-76F0-497F-8826-4AF1D876307D}" srcOrd="0" destOrd="0" presId="urn:microsoft.com/office/officeart/2005/8/layout/vList2"/>
    <dgm:cxn modelId="{AC5B4433-4E0F-4F5A-A743-98C6AB7374C7}" type="presOf" srcId="{02B1714E-8183-4F61-B5CD-88A2A5F94470}" destId="{9F5796CD-1B96-43AB-9AC5-F833E1802FAB}" srcOrd="0" destOrd="0" presId="urn:microsoft.com/office/officeart/2005/8/layout/vList2"/>
    <dgm:cxn modelId="{85CE6B84-C0FC-4EDA-A533-3BF1F6943A07}" srcId="{BDA87487-912D-4B93-B80A-2B47E62669F0}" destId="{9B234CE0-1F66-4280-82E7-AD1FF44A2777}" srcOrd="0" destOrd="0" parTransId="{0173A826-E4B6-47E6-BBE2-A47C4F506CDA}" sibTransId="{F2CC4408-8658-4774-9F81-70745F1F691C}"/>
    <dgm:cxn modelId="{E31EA343-C811-4AE7-A182-1A125C47984E}" type="presOf" srcId="{7032684D-FA3B-48EE-89B8-B31DEA3E668C}" destId="{1F25683E-8F93-4A62-A789-BF029B225EBC}" srcOrd="0" destOrd="0" presId="urn:microsoft.com/office/officeart/2005/8/layout/vList2"/>
    <dgm:cxn modelId="{74DABBC8-3E24-4618-9744-D0C28697DB3D}" srcId="{7032684D-FA3B-48EE-89B8-B31DEA3E668C}" destId="{5FC90393-6E7F-4D44-A463-9DB5238A360E}" srcOrd="1" destOrd="0" parTransId="{BB55C4BC-499D-4C46-A5A9-25E63736DEF8}" sibTransId="{A0DEDE48-DDF7-4350-86DC-074B8DB737EB}"/>
    <dgm:cxn modelId="{F00857F1-8A71-4888-8200-14E7301BECFB}" type="presOf" srcId="{285F7D8C-9045-4BF9-AE53-F6E60F8A070D}" destId="{7C4DEFE3-1490-40AB-A159-65CB1B78A3EE}" srcOrd="0" destOrd="0" presId="urn:microsoft.com/office/officeart/2005/8/layout/vList2"/>
    <dgm:cxn modelId="{C37F1C3E-E934-4A95-AFE2-EB687FAEB58C}" type="presOf" srcId="{9B234CE0-1F66-4280-82E7-AD1FF44A2777}" destId="{899ED10A-9F36-497F-A65E-CEEC06FD068B}" srcOrd="0" destOrd="0" presId="urn:microsoft.com/office/officeart/2005/8/layout/vList2"/>
    <dgm:cxn modelId="{34BF551A-9379-442F-B346-685D19B7B973}" srcId="{C364B7D6-35CC-42BC-A07D-39DA9D35BBDA}" destId="{933EB1A5-1EBB-4E7E-81F9-384EAD490049}" srcOrd="0" destOrd="0" parTransId="{53DB3323-E2D4-4625-B9F0-46075A8AE1F6}" sibTransId="{69C823AF-A3D4-47E3-AFBB-4D6C7C58D3B2}"/>
    <dgm:cxn modelId="{83B32E1E-6A79-42F2-8C12-EFCEFF9121DB}" srcId="{7032684D-FA3B-48EE-89B8-B31DEA3E668C}" destId="{285F7D8C-9045-4BF9-AE53-F6E60F8A070D}" srcOrd="0" destOrd="0" parTransId="{B2DE17AA-A2DB-4B08-8457-A545CBD688D6}" sibTransId="{F872A6D7-93AB-4581-A485-256F67E004C1}"/>
    <dgm:cxn modelId="{6D8E21DD-374A-4391-82C9-AB861A533F45}" type="presParOf" srcId="{1F25683E-8F93-4A62-A789-BF029B225EBC}" destId="{7C4DEFE3-1490-40AB-A159-65CB1B78A3EE}" srcOrd="0" destOrd="0" presId="urn:microsoft.com/office/officeart/2005/8/layout/vList2"/>
    <dgm:cxn modelId="{921B3BD8-ACA6-4810-9A6E-EC0CDDC428E8}" type="presParOf" srcId="{1F25683E-8F93-4A62-A789-BF029B225EBC}" destId="{9F5796CD-1B96-43AB-9AC5-F833E1802FAB}" srcOrd="1" destOrd="0" presId="urn:microsoft.com/office/officeart/2005/8/layout/vList2"/>
    <dgm:cxn modelId="{B7178B06-3F3F-4D23-8079-094EA86C2683}" type="presParOf" srcId="{1F25683E-8F93-4A62-A789-BF029B225EBC}" destId="{28390865-EAF5-4DD5-8D0A-5FF1BFBADB38}" srcOrd="2" destOrd="0" presId="urn:microsoft.com/office/officeart/2005/8/layout/vList2"/>
    <dgm:cxn modelId="{5ED9AD0A-AD98-4F54-9E7C-133FF3BAACBC}" type="presParOf" srcId="{1F25683E-8F93-4A62-A789-BF029B225EBC}" destId="{27654BDB-4716-4043-83AD-C88FC0057BC9}" srcOrd="3" destOrd="0" presId="urn:microsoft.com/office/officeart/2005/8/layout/vList2"/>
    <dgm:cxn modelId="{E53E6E9E-A6B0-4CA9-8C8F-2E4CB59C5CFE}" type="presParOf" srcId="{1F25683E-8F93-4A62-A789-BF029B225EBC}" destId="{8A0FA72E-7495-4361-845D-C846909B65B3}" srcOrd="4" destOrd="0" presId="urn:microsoft.com/office/officeart/2005/8/layout/vList2"/>
    <dgm:cxn modelId="{82DA9BE5-D68C-4685-BA51-1EC66893946C}" type="presParOf" srcId="{1F25683E-8F93-4A62-A789-BF029B225EBC}" destId="{899ED10A-9F36-497F-A65E-CEEC06FD068B}" srcOrd="5" destOrd="0" presId="urn:microsoft.com/office/officeart/2005/8/layout/vList2"/>
    <dgm:cxn modelId="{444C6842-8C69-487E-9826-E4DAB253269B}" type="presParOf" srcId="{1F25683E-8F93-4A62-A789-BF029B225EBC}" destId="{BD3AE7F0-CFBD-45A1-9D8A-5198433D94CC}" srcOrd="6" destOrd="0" presId="urn:microsoft.com/office/officeart/2005/8/layout/vList2"/>
    <dgm:cxn modelId="{EEABD7A0-92CA-4BFD-AA17-273EBE840A78}" type="presParOf" srcId="{1F25683E-8F93-4A62-A789-BF029B225EBC}" destId="{9404D38C-76F0-497F-8826-4AF1D876307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D2F99B-6DB8-4D42-A649-CF9B8C8DBB0B}" type="doc">
      <dgm:prSet loTypeId="urn:microsoft.com/office/officeart/2005/8/layout/pyramid1" loCatId="pyramid" qsTypeId="urn:microsoft.com/office/officeart/2005/8/quickstyle/3d2" qsCatId="3D" csTypeId="urn:microsoft.com/office/officeart/2005/8/colors/colorful1#3" csCatId="colorful" phldr="1"/>
      <dgm:spPr/>
    </dgm:pt>
    <dgm:pt modelId="{6F46ADD5-042A-4385-B94B-C44532BB9627}">
      <dgm:prSet phldrT="[ข้อความ]" custT="1"/>
      <dgm:spPr/>
      <dgm:t>
        <a:bodyPr anchor="b"/>
        <a:lstStyle/>
        <a:p>
          <a:r>
            <a: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สถานศึกษา</a:t>
          </a:r>
        </a:p>
      </dgm:t>
    </dgm:pt>
    <dgm:pt modelId="{5F2281C1-95DD-4F6B-BC7B-24305B996F27}" type="parTrans" cxnId="{B118D9FD-D1D2-4B3C-987F-74663D84DC61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608C09B-ABED-4FCE-908E-CE1A9E998449}" type="sibTrans" cxnId="{B118D9FD-D1D2-4B3C-987F-74663D84DC61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B5C33D8-A789-418E-A2DB-19CE35687024}">
      <dgm:prSet phldrT="[ข้อความ]"/>
      <dgm:spPr/>
      <dgm:t>
        <a:bodyPr anchor="b"/>
        <a:lstStyle/>
        <a:p>
          <a:r>
            <a:rPr lang="th-TH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</a:t>
          </a:r>
          <a:r>
            <a: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ม. </a:t>
          </a:r>
          <a:r>
            <a:rPr lang="th-TH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สพป</a:t>
          </a:r>
          <a:r>
            <a: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สศ</a:t>
          </a:r>
          <a:r>
            <a: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ศ.</a:t>
          </a:r>
        </a:p>
      </dgm:t>
    </dgm:pt>
    <dgm:pt modelId="{CB8123D5-85EB-4ED3-AC9A-614614F5C019}" type="parTrans" cxnId="{DCCB242D-B0BC-42E2-AE04-FF950BC04013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E840484-6491-4AD1-B8C4-C29C8AC41CAD}" type="sibTrans" cxnId="{DCCB242D-B0BC-42E2-AE04-FF950BC04013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A33E39E-8D4A-4714-989A-2EB814BF3A93}">
      <dgm:prSet phldrT="[ข้อความ]" custT="1"/>
      <dgm:spPr/>
      <dgm:t>
        <a:bodyPr anchor="b"/>
        <a:lstStyle/>
        <a:p>
          <a:r>
            <a:rPr lang="th-TH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สป</a:t>
          </a: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สกอ</a:t>
          </a: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2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สพฐ</a:t>
          </a:r>
          <a:r>
            <a: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สอศ. สภาฯ</a:t>
          </a:r>
        </a:p>
      </dgm:t>
    </dgm:pt>
    <dgm:pt modelId="{CC5A6F9C-78A1-4B08-8F6B-BDDA76F42AF1}" type="parTrans" cxnId="{AEABF102-0A70-41B4-83BB-47E5DA2A6B9A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62E43AA-2AFC-491A-922E-6F27C923E7A0}" type="sibTrans" cxnId="{AEABF102-0A70-41B4-83BB-47E5DA2A6B9A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D6FA1D4-0F81-4816-8507-4C5608C0CA2A}">
      <dgm:prSet/>
      <dgm:spPr/>
      <dgm:t>
        <a:bodyPr anchor="b"/>
        <a:lstStyle/>
        <a:p>
          <a:r>
            <a: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กระทรวงศึกษาธิการ</a:t>
          </a:r>
        </a:p>
      </dgm:t>
    </dgm:pt>
    <dgm:pt modelId="{5FEE7729-C040-4DFF-9F38-233660393096}" type="parTrans" cxnId="{71CC6BD0-22F9-4617-AF6D-8747E0F70253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D23D5EE-B089-435C-9B36-BF0EAA35A7B7}" type="sibTrans" cxnId="{71CC6BD0-22F9-4617-AF6D-8747E0F70253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8677973-3A22-465F-BDE9-057D67B4E2D7}" type="pres">
      <dgm:prSet presAssocID="{01D2F99B-6DB8-4D42-A649-CF9B8C8DBB0B}" presName="Name0" presStyleCnt="0">
        <dgm:presLayoutVars>
          <dgm:dir/>
          <dgm:animLvl val="lvl"/>
          <dgm:resizeHandles val="exact"/>
        </dgm:presLayoutVars>
      </dgm:prSet>
      <dgm:spPr/>
    </dgm:pt>
    <dgm:pt modelId="{14AE575D-C653-4D4F-B3C5-9387FCFDC605}" type="pres">
      <dgm:prSet presAssocID="{6F46ADD5-042A-4385-B94B-C44532BB9627}" presName="Name8" presStyleCnt="0"/>
      <dgm:spPr/>
    </dgm:pt>
    <dgm:pt modelId="{6B4572A2-2159-477F-BDDD-8209197F0FAB}" type="pres">
      <dgm:prSet presAssocID="{6F46ADD5-042A-4385-B94B-C44532BB962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471123-6EA6-4722-A109-5C6AB6BF035A}" type="pres">
      <dgm:prSet presAssocID="{6F46ADD5-042A-4385-B94B-C44532BB96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5EBC50B-4C6B-4574-9C48-382425412F69}" type="pres">
      <dgm:prSet presAssocID="{8B5C33D8-A789-418E-A2DB-19CE35687024}" presName="Name8" presStyleCnt="0"/>
      <dgm:spPr/>
    </dgm:pt>
    <dgm:pt modelId="{BBDDEF13-BEF6-4884-A0F3-D9CDEF515CCC}" type="pres">
      <dgm:prSet presAssocID="{8B5C33D8-A789-418E-A2DB-19CE3568702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587566-7C40-4546-B1DA-10B3649B90C4}" type="pres">
      <dgm:prSet presAssocID="{8B5C33D8-A789-418E-A2DB-19CE356870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5AC7BB0-CE21-4FDF-9ADD-59020B540AC1}" type="pres">
      <dgm:prSet presAssocID="{8A33E39E-8D4A-4714-989A-2EB814BF3A93}" presName="Name8" presStyleCnt="0"/>
      <dgm:spPr/>
    </dgm:pt>
    <dgm:pt modelId="{A4AE7127-45A1-445D-B4D6-B16917789782}" type="pres">
      <dgm:prSet presAssocID="{8A33E39E-8D4A-4714-989A-2EB814BF3A9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2E8CA4-1D5B-45F5-9B0C-48D34FC7CF01}" type="pres">
      <dgm:prSet presAssocID="{8A33E39E-8D4A-4714-989A-2EB814BF3A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F6FE48-A7F5-4E06-90CB-08F7FF12A50C}" type="pres">
      <dgm:prSet presAssocID="{7D6FA1D4-0F81-4816-8507-4C5608C0CA2A}" presName="Name8" presStyleCnt="0"/>
      <dgm:spPr/>
    </dgm:pt>
    <dgm:pt modelId="{0C10F961-4D6D-4B0C-86CD-E1A278D80690}" type="pres">
      <dgm:prSet presAssocID="{7D6FA1D4-0F81-4816-8507-4C5608C0CA2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BE01D0-85D3-46E6-98CF-4D1319ECC593}" type="pres">
      <dgm:prSet presAssocID="{7D6FA1D4-0F81-4816-8507-4C5608C0CA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118D9FD-D1D2-4B3C-987F-74663D84DC61}" srcId="{01D2F99B-6DB8-4D42-A649-CF9B8C8DBB0B}" destId="{6F46ADD5-042A-4385-B94B-C44532BB9627}" srcOrd="0" destOrd="0" parTransId="{5F2281C1-95DD-4F6B-BC7B-24305B996F27}" sibTransId="{5608C09B-ABED-4FCE-908E-CE1A9E998449}"/>
    <dgm:cxn modelId="{096A3EB3-A74D-4B1E-B086-60A3E4F6DAB3}" type="presOf" srcId="{6F46ADD5-042A-4385-B94B-C44532BB9627}" destId="{CC471123-6EA6-4722-A109-5C6AB6BF035A}" srcOrd="1" destOrd="0" presId="urn:microsoft.com/office/officeart/2005/8/layout/pyramid1"/>
    <dgm:cxn modelId="{A3E8D20B-7047-4C08-B4C3-0ABA20528F58}" type="presOf" srcId="{8B5C33D8-A789-418E-A2DB-19CE35687024}" destId="{BBDDEF13-BEF6-4884-A0F3-D9CDEF515CCC}" srcOrd="0" destOrd="0" presId="urn:microsoft.com/office/officeart/2005/8/layout/pyramid1"/>
    <dgm:cxn modelId="{AEABF102-0A70-41B4-83BB-47E5DA2A6B9A}" srcId="{01D2F99B-6DB8-4D42-A649-CF9B8C8DBB0B}" destId="{8A33E39E-8D4A-4714-989A-2EB814BF3A93}" srcOrd="2" destOrd="0" parTransId="{CC5A6F9C-78A1-4B08-8F6B-BDDA76F42AF1}" sibTransId="{462E43AA-2AFC-491A-922E-6F27C923E7A0}"/>
    <dgm:cxn modelId="{9E1DCED7-2696-4D38-9267-D95061E02158}" type="presOf" srcId="{8A33E39E-8D4A-4714-989A-2EB814BF3A93}" destId="{EE2E8CA4-1D5B-45F5-9B0C-48D34FC7CF01}" srcOrd="1" destOrd="0" presId="urn:microsoft.com/office/officeart/2005/8/layout/pyramid1"/>
    <dgm:cxn modelId="{BA11EB85-0968-416F-A6C9-F7B7A30D9A90}" type="presOf" srcId="{7D6FA1D4-0F81-4816-8507-4C5608C0CA2A}" destId="{DFBE01D0-85D3-46E6-98CF-4D1319ECC593}" srcOrd="1" destOrd="0" presId="urn:microsoft.com/office/officeart/2005/8/layout/pyramid1"/>
    <dgm:cxn modelId="{71CC6BD0-22F9-4617-AF6D-8747E0F70253}" srcId="{01D2F99B-6DB8-4D42-A649-CF9B8C8DBB0B}" destId="{7D6FA1D4-0F81-4816-8507-4C5608C0CA2A}" srcOrd="3" destOrd="0" parTransId="{5FEE7729-C040-4DFF-9F38-233660393096}" sibTransId="{FD23D5EE-B089-435C-9B36-BF0EAA35A7B7}"/>
    <dgm:cxn modelId="{5DEE5510-E483-4C05-B33E-72A68A03FFB8}" type="presOf" srcId="{8A33E39E-8D4A-4714-989A-2EB814BF3A93}" destId="{A4AE7127-45A1-445D-B4D6-B16917789782}" srcOrd="0" destOrd="0" presId="urn:microsoft.com/office/officeart/2005/8/layout/pyramid1"/>
    <dgm:cxn modelId="{599EFAC2-6A22-4EE8-A66E-FAF8ED741DB7}" type="presOf" srcId="{01D2F99B-6DB8-4D42-A649-CF9B8C8DBB0B}" destId="{C8677973-3A22-465F-BDE9-057D67B4E2D7}" srcOrd="0" destOrd="0" presId="urn:microsoft.com/office/officeart/2005/8/layout/pyramid1"/>
    <dgm:cxn modelId="{709A6710-83CB-4885-B9C3-631D5380C9BA}" type="presOf" srcId="{7D6FA1D4-0F81-4816-8507-4C5608C0CA2A}" destId="{0C10F961-4D6D-4B0C-86CD-E1A278D80690}" srcOrd="0" destOrd="0" presId="urn:microsoft.com/office/officeart/2005/8/layout/pyramid1"/>
    <dgm:cxn modelId="{33758BD1-5341-49B7-BED1-90DEA95F1D76}" type="presOf" srcId="{6F46ADD5-042A-4385-B94B-C44532BB9627}" destId="{6B4572A2-2159-477F-BDDD-8209197F0FAB}" srcOrd="0" destOrd="0" presId="urn:microsoft.com/office/officeart/2005/8/layout/pyramid1"/>
    <dgm:cxn modelId="{A80A2B1D-BA59-4647-B9B2-93A7F5A2D53A}" type="presOf" srcId="{8B5C33D8-A789-418E-A2DB-19CE35687024}" destId="{72587566-7C40-4546-B1DA-10B3649B90C4}" srcOrd="1" destOrd="0" presId="urn:microsoft.com/office/officeart/2005/8/layout/pyramid1"/>
    <dgm:cxn modelId="{DCCB242D-B0BC-42E2-AE04-FF950BC04013}" srcId="{01D2F99B-6DB8-4D42-A649-CF9B8C8DBB0B}" destId="{8B5C33D8-A789-418E-A2DB-19CE35687024}" srcOrd="1" destOrd="0" parTransId="{CB8123D5-85EB-4ED3-AC9A-614614F5C019}" sibTransId="{5E840484-6491-4AD1-B8C4-C29C8AC41CAD}"/>
    <dgm:cxn modelId="{44B7A770-6299-474D-A9B6-D2B300A843F9}" type="presParOf" srcId="{C8677973-3A22-465F-BDE9-057D67B4E2D7}" destId="{14AE575D-C653-4D4F-B3C5-9387FCFDC605}" srcOrd="0" destOrd="0" presId="urn:microsoft.com/office/officeart/2005/8/layout/pyramid1"/>
    <dgm:cxn modelId="{FFF10657-0900-4DA9-BAB1-7511E03336B9}" type="presParOf" srcId="{14AE575D-C653-4D4F-B3C5-9387FCFDC605}" destId="{6B4572A2-2159-477F-BDDD-8209197F0FAB}" srcOrd="0" destOrd="0" presId="urn:microsoft.com/office/officeart/2005/8/layout/pyramid1"/>
    <dgm:cxn modelId="{A54AF1E2-D7A8-40FF-B803-9F77EF8B5567}" type="presParOf" srcId="{14AE575D-C653-4D4F-B3C5-9387FCFDC605}" destId="{CC471123-6EA6-4722-A109-5C6AB6BF035A}" srcOrd="1" destOrd="0" presId="urn:microsoft.com/office/officeart/2005/8/layout/pyramid1"/>
    <dgm:cxn modelId="{A1043BB2-37A0-4AB2-89B2-46D4ADEE1985}" type="presParOf" srcId="{C8677973-3A22-465F-BDE9-057D67B4E2D7}" destId="{25EBC50B-4C6B-4574-9C48-382425412F69}" srcOrd="1" destOrd="0" presId="urn:microsoft.com/office/officeart/2005/8/layout/pyramid1"/>
    <dgm:cxn modelId="{7E122AFF-4D25-4BED-B589-40EC946B5AD3}" type="presParOf" srcId="{25EBC50B-4C6B-4574-9C48-382425412F69}" destId="{BBDDEF13-BEF6-4884-A0F3-D9CDEF515CCC}" srcOrd="0" destOrd="0" presId="urn:microsoft.com/office/officeart/2005/8/layout/pyramid1"/>
    <dgm:cxn modelId="{C8456146-0099-45CE-8F4F-F03F8EE5CC48}" type="presParOf" srcId="{25EBC50B-4C6B-4574-9C48-382425412F69}" destId="{72587566-7C40-4546-B1DA-10B3649B90C4}" srcOrd="1" destOrd="0" presId="urn:microsoft.com/office/officeart/2005/8/layout/pyramid1"/>
    <dgm:cxn modelId="{E170AE19-B904-4600-8688-8AACDA2344C9}" type="presParOf" srcId="{C8677973-3A22-465F-BDE9-057D67B4E2D7}" destId="{95AC7BB0-CE21-4FDF-9ADD-59020B540AC1}" srcOrd="2" destOrd="0" presId="urn:microsoft.com/office/officeart/2005/8/layout/pyramid1"/>
    <dgm:cxn modelId="{6CB5DA06-121A-44B2-8D50-47D590B26C50}" type="presParOf" srcId="{95AC7BB0-CE21-4FDF-9ADD-59020B540AC1}" destId="{A4AE7127-45A1-445D-B4D6-B16917789782}" srcOrd="0" destOrd="0" presId="urn:microsoft.com/office/officeart/2005/8/layout/pyramid1"/>
    <dgm:cxn modelId="{B8284D07-A6EF-459D-BDDA-647E70EA8EEB}" type="presParOf" srcId="{95AC7BB0-CE21-4FDF-9ADD-59020B540AC1}" destId="{EE2E8CA4-1D5B-45F5-9B0C-48D34FC7CF01}" srcOrd="1" destOrd="0" presId="urn:microsoft.com/office/officeart/2005/8/layout/pyramid1"/>
    <dgm:cxn modelId="{01728147-D4A6-4355-A37B-1CE2479C1167}" type="presParOf" srcId="{C8677973-3A22-465F-BDE9-057D67B4E2D7}" destId="{41F6FE48-A7F5-4E06-90CB-08F7FF12A50C}" srcOrd="3" destOrd="0" presId="urn:microsoft.com/office/officeart/2005/8/layout/pyramid1"/>
    <dgm:cxn modelId="{858CE583-D3B7-4DC3-A2A1-FFD3444603E7}" type="presParOf" srcId="{41F6FE48-A7F5-4E06-90CB-08F7FF12A50C}" destId="{0C10F961-4D6D-4B0C-86CD-E1A278D80690}" srcOrd="0" destOrd="0" presId="urn:microsoft.com/office/officeart/2005/8/layout/pyramid1"/>
    <dgm:cxn modelId="{00D6B692-5438-4E50-BD55-37D51B0F21DF}" type="presParOf" srcId="{41F6FE48-A7F5-4E06-90CB-08F7FF12A50C}" destId="{DFBE01D0-85D3-46E6-98CF-4D1319ECC59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2F99B-6DB8-4D42-A649-CF9B8C8DBB0B}" type="doc">
      <dgm:prSet loTypeId="urn:microsoft.com/office/officeart/2005/8/layout/pyramid3" loCatId="pyramid" qsTypeId="urn:microsoft.com/office/officeart/2005/8/quickstyle/3d2" qsCatId="3D" csTypeId="urn:microsoft.com/office/officeart/2005/8/colors/colorful1#4" csCatId="colorful" phldr="1"/>
      <dgm:spPr/>
    </dgm:pt>
    <dgm:pt modelId="{6F46ADD5-042A-4385-B94B-C44532BB9627}">
      <dgm:prSet phldrT="[ข้อความ]" custT="1"/>
      <dgm:spPr/>
      <dgm:t>
        <a:bodyPr anchor="t"/>
        <a:lstStyle/>
        <a:p>
          <a:r>
            <a: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สถานศึกษา</a:t>
          </a:r>
        </a:p>
      </dgm:t>
    </dgm:pt>
    <dgm:pt modelId="{5F2281C1-95DD-4F6B-BC7B-24305B996F27}" type="parTrans" cxnId="{B118D9FD-D1D2-4B3C-987F-74663D84DC61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608C09B-ABED-4FCE-908E-CE1A9E998449}" type="sibTrans" cxnId="{B118D9FD-D1D2-4B3C-987F-74663D84DC61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B5C33D8-A789-418E-A2DB-19CE35687024}">
      <dgm:prSet phldrT="[ข้อความ]" custT="1"/>
      <dgm:spPr/>
      <dgm:t>
        <a:bodyPr anchor="t"/>
        <a:lstStyle/>
        <a:p>
          <a:r>
            <a:rPr lang="th-TH" sz="4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</a:t>
          </a:r>
          <a:r>
            <a: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ม. </a:t>
          </a:r>
          <a:r>
            <a:rPr lang="th-TH" sz="4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สพป</a:t>
          </a:r>
          <a:r>
            <a: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4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สศ</a:t>
          </a:r>
          <a:r>
            <a: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ศ.</a:t>
          </a:r>
        </a:p>
      </dgm:t>
    </dgm:pt>
    <dgm:pt modelId="{CB8123D5-85EB-4ED3-AC9A-614614F5C019}" type="parTrans" cxnId="{DCCB242D-B0BC-42E2-AE04-FF950BC04013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5E840484-6491-4AD1-B8C4-C29C8AC41CAD}" type="sibTrans" cxnId="{DCCB242D-B0BC-42E2-AE04-FF950BC04013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A33E39E-8D4A-4714-989A-2EB814BF3A93}">
      <dgm:prSet phldrT="[ข้อความ]" custT="1"/>
      <dgm:spPr/>
      <dgm:t>
        <a:bodyPr anchor="t"/>
        <a:lstStyle/>
        <a:p>
          <a:r>
            <a:rPr lang="th-TH" sz="32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สป</a:t>
          </a:r>
          <a:r>
            <a: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32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สกอ</a:t>
          </a:r>
          <a:r>
            <a: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32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สพฐ</a:t>
          </a:r>
          <a:r>
            <a: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สอศ. สภาฯ</a:t>
          </a:r>
        </a:p>
      </dgm:t>
    </dgm:pt>
    <dgm:pt modelId="{CC5A6F9C-78A1-4B08-8F6B-BDDA76F42AF1}" type="parTrans" cxnId="{AEABF102-0A70-41B4-83BB-47E5DA2A6B9A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62E43AA-2AFC-491A-922E-6F27C923E7A0}" type="sibTrans" cxnId="{AEABF102-0A70-41B4-83BB-47E5DA2A6B9A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D6FA1D4-0F81-4816-8507-4C5608C0CA2A}">
      <dgm:prSet/>
      <dgm:spPr/>
      <dgm:t>
        <a:bodyPr anchor="t"/>
        <a:lstStyle/>
        <a:p>
          <a:r>
            <a: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กระทรวงศึกษาธิการ</a:t>
          </a:r>
        </a:p>
      </dgm:t>
    </dgm:pt>
    <dgm:pt modelId="{5FEE7729-C040-4DFF-9F38-233660393096}" type="parTrans" cxnId="{71CC6BD0-22F9-4617-AF6D-8747E0F70253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D23D5EE-B089-435C-9B36-BF0EAA35A7B7}" type="sibTrans" cxnId="{71CC6BD0-22F9-4617-AF6D-8747E0F70253}">
      <dgm:prSet/>
      <dgm:spPr/>
      <dgm:t>
        <a:bodyPr/>
        <a:lstStyle/>
        <a:p>
          <a:endParaRPr lang="th-TH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04519D3-0FFA-41E1-B4A7-1C94F424BAEA}" type="pres">
      <dgm:prSet presAssocID="{01D2F99B-6DB8-4D42-A649-CF9B8C8DBB0B}" presName="Name0" presStyleCnt="0">
        <dgm:presLayoutVars>
          <dgm:dir/>
          <dgm:animLvl val="lvl"/>
          <dgm:resizeHandles val="exact"/>
        </dgm:presLayoutVars>
      </dgm:prSet>
      <dgm:spPr/>
    </dgm:pt>
    <dgm:pt modelId="{65E28C29-EFED-4C6B-BBE4-0432D4788DD2}" type="pres">
      <dgm:prSet presAssocID="{6F46ADD5-042A-4385-B94B-C44532BB9627}" presName="Name8" presStyleCnt="0"/>
      <dgm:spPr/>
    </dgm:pt>
    <dgm:pt modelId="{DC94F3BF-3C6D-4643-BB59-0F2804003350}" type="pres">
      <dgm:prSet presAssocID="{6F46ADD5-042A-4385-B94B-C44532BB962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E9EA03-0DC6-41E0-9D37-9E42FC86980C}" type="pres">
      <dgm:prSet presAssocID="{6F46ADD5-042A-4385-B94B-C44532BB96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2194CEE-2B87-491D-A93C-D7CAACA1CD2E}" type="pres">
      <dgm:prSet presAssocID="{8B5C33D8-A789-418E-A2DB-19CE35687024}" presName="Name8" presStyleCnt="0"/>
      <dgm:spPr/>
    </dgm:pt>
    <dgm:pt modelId="{4E5B0747-A9D9-4625-9A24-CA4408F195A2}" type="pres">
      <dgm:prSet presAssocID="{8B5C33D8-A789-418E-A2DB-19CE3568702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4D69F6-BAB7-4E25-86E6-FA28EB116080}" type="pres">
      <dgm:prSet presAssocID="{8B5C33D8-A789-418E-A2DB-19CE3568702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796DFD-8284-4E93-96C2-13329E15E252}" type="pres">
      <dgm:prSet presAssocID="{8A33E39E-8D4A-4714-989A-2EB814BF3A93}" presName="Name8" presStyleCnt="0"/>
      <dgm:spPr/>
    </dgm:pt>
    <dgm:pt modelId="{74110082-8B9A-4E7C-9A14-CF5ECE00261A}" type="pres">
      <dgm:prSet presAssocID="{8A33E39E-8D4A-4714-989A-2EB814BF3A9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E7E3A77-A353-4359-AFE4-4D1B89D4B39C}" type="pres">
      <dgm:prSet presAssocID="{8A33E39E-8D4A-4714-989A-2EB814BF3A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C423F6-A831-4921-9030-3A8D6E1065A2}" type="pres">
      <dgm:prSet presAssocID="{7D6FA1D4-0F81-4816-8507-4C5608C0CA2A}" presName="Name8" presStyleCnt="0"/>
      <dgm:spPr/>
    </dgm:pt>
    <dgm:pt modelId="{39E617AA-4FA0-4825-A4EB-F8E2E8E09E27}" type="pres">
      <dgm:prSet presAssocID="{7D6FA1D4-0F81-4816-8507-4C5608C0CA2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1484E2-D388-4F00-A8F7-9814B89A31E5}" type="pres">
      <dgm:prSet presAssocID="{7D6FA1D4-0F81-4816-8507-4C5608C0CA2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B871810-B81B-462B-AAA1-D957F313F71B}" type="presOf" srcId="{7D6FA1D4-0F81-4816-8507-4C5608C0CA2A}" destId="{39E617AA-4FA0-4825-A4EB-F8E2E8E09E27}" srcOrd="0" destOrd="0" presId="urn:microsoft.com/office/officeart/2005/8/layout/pyramid3"/>
    <dgm:cxn modelId="{B118D9FD-D1D2-4B3C-987F-74663D84DC61}" srcId="{01D2F99B-6DB8-4D42-A649-CF9B8C8DBB0B}" destId="{6F46ADD5-042A-4385-B94B-C44532BB9627}" srcOrd="0" destOrd="0" parTransId="{5F2281C1-95DD-4F6B-BC7B-24305B996F27}" sibTransId="{5608C09B-ABED-4FCE-908E-CE1A9E998449}"/>
    <dgm:cxn modelId="{DFA3179D-20DE-4A5A-B2FE-72AC207E1EC0}" type="presOf" srcId="{8A33E39E-8D4A-4714-989A-2EB814BF3A93}" destId="{4E7E3A77-A353-4359-AFE4-4D1B89D4B39C}" srcOrd="1" destOrd="0" presId="urn:microsoft.com/office/officeart/2005/8/layout/pyramid3"/>
    <dgm:cxn modelId="{DCCB242D-B0BC-42E2-AE04-FF950BC04013}" srcId="{01D2F99B-6DB8-4D42-A649-CF9B8C8DBB0B}" destId="{8B5C33D8-A789-418E-A2DB-19CE35687024}" srcOrd="1" destOrd="0" parTransId="{CB8123D5-85EB-4ED3-AC9A-614614F5C019}" sibTransId="{5E840484-6491-4AD1-B8C4-C29C8AC41CAD}"/>
    <dgm:cxn modelId="{AEABF102-0A70-41B4-83BB-47E5DA2A6B9A}" srcId="{01D2F99B-6DB8-4D42-A649-CF9B8C8DBB0B}" destId="{8A33E39E-8D4A-4714-989A-2EB814BF3A93}" srcOrd="2" destOrd="0" parTransId="{CC5A6F9C-78A1-4B08-8F6B-BDDA76F42AF1}" sibTransId="{462E43AA-2AFC-491A-922E-6F27C923E7A0}"/>
    <dgm:cxn modelId="{ACF55A25-E6EB-475B-8F05-77C1D1F501A2}" type="presOf" srcId="{8A33E39E-8D4A-4714-989A-2EB814BF3A93}" destId="{74110082-8B9A-4E7C-9A14-CF5ECE00261A}" srcOrd="0" destOrd="0" presId="urn:microsoft.com/office/officeart/2005/8/layout/pyramid3"/>
    <dgm:cxn modelId="{835AA6E0-6623-40ED-A747-F8D6A1C8F35E}" type="presOf" srcId="{8B5C33D8-A789-418E-A2DB-19CE35687024}" destId="{924D69F6-BAB7-4E25-86E6-FA28EB116080}" srcOrd="1" destOrd="0" presId="urn:microsoft.com/office/officeart/2005/8/layout/pyramid3"/>
    <dgm:cxn modelId="{B1CAFBE5-5469-400A-A6BC-E086D3FB3D35}" type="presOf" srcId="{6F46ADD5-042A-4385-B94B-C44532BB9627}" destId="{DC94F3BF-3C6D-4643-BB59-0F2804003350}" srcOrd="0" destOrd="0" presId="urn:microsoft.com/office/officeart/2005/8/layout/pyramid3"/>
    <dgm:cxn modelId="{BB9FD467-FD6B-4859-8AB2-6F95C4E1B5B0}" type="presOf" srcId="{01D2F99B-6DB8-4D42-A649-CF9B8C8DBB0B}" destId="{404519D3-0FFA-41E1-B4A7-1C94F424BAEA}" srcOrd="0" destOrd="0" presId="urn:microsoft.com/office/officeart/2005/8/layout/pyramid3"/>
    <dgm:cxn modelId="{0698E3E3-8B35-48C3-8013-50AD09295523}" type="presOf" srcId="{6F46ADD5-042A-4385-B94B-C44532BB9627}" destId="{50E9EA03-0DC6-41E0-9D37-9E42FC86980C}" srcOrd="1" destOrd="0" presId="urn:microsoft.com/office/officeart/2005/8/layout/pyramid3"/>
    <dgm:cxn modelId="{71CC6BD0-22F9-4617-AF6D-8747E0F70253}" srcId="{01D2F99B-6DB8-4D42-A649-CF9B8C8DBB0B}" destId="{7D6FA1D4-0F81-4816-8507-4C5608C0CA2A}" srcOrd="3" destOrd="0" parTransId="{5FEE7729-C040-4DFF-9F38-233660393096}" sibTransId="{FD23D5EE-B089-435C-9B36-BF0EAA35A7B7}"/>
    <dgm:cxn modelId="{67B1BA09-E4FC-430B-A6D1-67C3A3359C0E}" type="presOf" srcId="{8B5C33D8-A789-418E-A2DB-19CE35687024}" destId="{4E5B0747-A9D9-4625-9A24-CA4408F195A2}" srcOrd="0" destOrd="0" presId="urn:microsoft.com/office/officeart/2005/8/layout/pyramid3"/>
    <dgm:cxn modelId="{EBAB2A75-D620-4B61-9D7E-AD8BCBE499D4}" type="presOf" srcId="{7D6FA1D4-0F81-4816-8507-4C5608C0CA2A}" destId="{4D1484E2-D388-4F00-A8F7-9814B89A31E5}" srcOrd="1" destOrd="0" presId="urn:microsoft.com/office/officeart/2005/8/layout/pyramid3"/>
    <dgm:cxn modelId="{85A5DE5D-66F7-4CBF-9C17-7E072C4F0AD0}" type="presParOf" srcId="{404519D3-0FFA-41E1-B4A7-1C94F424BAEA}" destId="{65E28C29-EFED-4C6B-BBE4-0432D4788DD2}" srcOrd="0" destOrd="0" presId="urn:microsoft.com/office/officeart/2005/8/layout/pyramid3"/>
    <dgm:cxn modelId="{ABA0CA1C-3F61-454C-84C0-7447296F8C31}" type="presParOf" srcId="{65E28C29-EFED-4C6B-BBE4-0432D4788DD2}" destId="{DC94F3BF-3C6D-4643-BB59-0F2804003350}" srcOrd="0" destOrd="0" presId="urn:microsoft.com/office/officeart/2005/8/layout/pyramid3"/>
    <dgm:cxn modelId="{290BF04E-E06D-434F-9039-446228D079E7}" type="presParOf" srcId="{65E28C29-EFED-4C6B-BBE4-0432D4788DD2}" destId="{50E9EA03-0DC6-41E0-9D37-9E42FC86980C}" srcOrd="1" destOrd="0" presId="urn:microsoft.com/office/officeart/2005/8/layout/pyramid3"/>
    <dgm:cxn modelId="{A0394E5E-4369-4D25-ABBE-C7D0843DF0D2}" type="presParOf" srcId="{404519D3-0FFA-41E1-B4A7-1C94F424BAEA}" destId="{E2194CEE-2B87-491D-A93C-D7CAACA1CD2E}" srcOrd="1" destOrd="0" presId="urn:microsoft.com/office/officeart/2005/8/layout/pyramid3"/>
    <dgm:cxn modelId="{A9207869-5116-436A-808B-C5FC24EC66B0}" type="presParOf" srcId="{E2194CEE-2B87-491D-A93C-D7CAACA1CD2E}" destId="{4E5B0747-A9D9-4625-9A24-CA4408F195A2}" srcOrd="0" destOrd="0" presId="urn:microsoft.com/office/officeart/2005/8/layout/pyramid3"/>
    <dgm:cxn modelId="{08D713E4-9E02-47DF-9907-5914767CE49A}" type="presParOf" srcId="{E2194CEE-2B87-491D-A93C-D7CAACA1CD2E}" destId="{924D69F6-BAB7-4E25-86E6-FA28EB116080}" srcOrd="1" destOrd="0" presId="urn:microsoft.com/office/officeart/2005/8/layout/pyramid3"/>
    <dgm:cxn modelId="{51A7F9AE-0810-4B06-87EE-16C27AE06902}" type="presParOf" srcId="{404519D3-0FFA-41E1-B4A7-1C94F424BAEA}" destId="{53796DFD-8284-4E93-96C2-13329E15E252}" srcOrd="2" destOrd="0" presId="urn:microsoft.com/office/officeart/2005/8/layout/pyramid3"/>
    <dgm:cxn modelId="{9DF02E67-7E83-44E8-846D-0368A165FA06}" type="presParOf" srcId="{53796DFD-8284-4E93-96C2-13329E15E252}" destId="{74110082-8B9A-4E7C-9A14-CF5ECE00261A}" srcOrd="0" destOrd="0" presId="urn:microsoft.com/office/officeart/2005/8/layout/pyramid3"/>
    <dgm:cxn modelId="{D6069410-4E47-4828-B987-0E0440EB212C}" type="presParOf" srcId="{53796DFD-8284-4E93-96C2-13329E15E252}" destId="{4E7E3A77-A353-4359-AFE4-4D1B89D4B39C}" srcOrd="1" destOrd="0" presId="urn:microsoft.com/office/officeart/2005/8/layout/pyramid3"/>
    <dgm:cxn modelId="{A44404A2-D0D4-47F4-8BB1-9F1C9A6B302E}" type="presParOf" srcId="{404519D3-0FFA-41E1-B4A7-1C94F424BAEA}" destId="{1CC423F6-A831-4921-9030-3A8D6E1065A2}" srcOrd="3" destOrd="0" presId="urn:microsoft.com/office/officeart/2005/8/layout/pyramid3"/>
    <dgm:cxn modelId="{98F25238-BF2A-4DDF-A6CF-E6DA3ACE1931}" type="presParOf" srcId="{1CC423F6-A831-4921-9030-3A8D6E1065A2}" destId="{39E617AA-4FA0-4825-A4EB-F8E2E8E09E27}" srcOrd="0" destOrd="0" presId="urn:microsoft.com/office/officeart/2005/8/layout/pyramid3"/>
    <dgm:cxn modelId="{A49CAADE-EE42-4B78-B17B-66BA5AB25382}" type="presParOf" srcId="{1CC423F6-A831-4921-9030-3A8D6E1065A2}" destId="{4D1484E2-D388-4F00-A8F7-9814B89A31E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D7E40-DCAB-47DD-9B84-F7C1133ADE44}">
      <dsp:nvSpPr>
        <dsp:cNvPr id="0" name=""/>
        <dsp:cNvSpPr/>
      </dsp:nvSpPr>
      <dsp:spPr>
        <a:xfrm>
          <a:off x="0" y="676"/>
          <a:ext cx="6650289" cy="415643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74B6-08BD-4415-97F8-43C147A9113B}">
      <dsp:nvSpPr>
        <dsp:cNvPr id="0" name=""/>
        <dsp:cNvSpPr/>
      </dsp:nvSpPr>
      <dsp:spPr>
        <a:xfrm>
          <a:off x="655053" y="3091398"/>
          <a:ext cx="152956" cy="1529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93E50-211E-4B19-8DB1-D30637199097}">
      <dsp:nvSpPr>
        <dsp:cNvPr id="0" name=""/>
        <dsp:cNvSpPr/>
      </dsp:nvSpPr>
      <dsp:spPr>
        <a:xfrm>
          <a:off x="660206" y="3167876"/>
          <a:ext cx="1279849" cy="98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4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การศึกษาไทย 1.0</a:t>
          </a:r>
          <a:endParaRPr lang="th-TH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เป็นการศึกษาในยุคเกษตรกรรม ทักษะส่วนใหญ่ เป็นทักษะการอาชีพเพื่อการดำรงชีวิตเป็นหลัก</a:t>
          </a:r>
          <a:endParaRPr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60206" y="3167876"/>
        <a:ext cx="1279849" cy="989230"/>
      </dsp:txXfrm>
    </dsp:sp>
    <dsp:sp modelId="{85225747-1AF2-4624-BA5F-B0F10CFCC91C}">
      <dsp:nvSpPr>
        <dsp:cNvPr id="0" name=""/>
        <dsp:cNvSpPr/>
      </dsp:nvSpPr>
      <dsp:spPr>
        <a:xfrm>
          <a:off x="1735725" y="2124612"/>
          <a:ext cx="266011" cy="2660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75079-AB5C-4084-BF25-755BE8355942}">
      <dsp:nvSpPr>
        <dsp:cNvPr id="0" name=""/>
        <dsp:cNvSpPr/>
      </dsp:nvSpPr>
      <dsp:spPr>
        <a:xfrm>
          <a:off x="1868731" y="2257618"/>
          <a:ext cx="1396560" cy="1899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5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การศึกษาไทย 2.0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เข้าสู่สังคมอุตสาหกรรม ทักษะในแนวโรงงาน</a:t>
          </a:r>
          <a:r>
            <a:rPr lang="en-US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อุตสาหกรรม (</a:t>
          </a:r>
          <a:r>
            <a:rPr lang="en-US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Factory Model</a:t>
          </a:r>
          <a: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r>
            <a:rPr lang="en-US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68731" y="2257618"/>
        <a:ext cx="1396560" cy="1899488"/>
      </dsp:txXfrm>
    </dsp:sp>
    <dsp:sp modelId="{4391D04D-DD6A-41A3-A470-1211F34B6C11}">
      <dsp:nvSpPr>
        <dsp:cNvPr id="0" name=""/>
        <dsp:cNvSpPr/>
      </dsp:nvSpPr>
      <dsp:spPr>
        <a:xfrm>
          <a:off x="3115660" y="1412200"/>
          <a:ext cx="352465" cy="3524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8ED18-42CC-44EE-A47F-22EAE124DA0E}">
      <dsp:nvSpPr>
        <dsp:cNvPr id="0" name=""/>
        <dsp:cNvSpPr/>
      </dsp:nvSpPr>
      <dsp:spPr>
        <a:xfrm>
          <a:off x="3291893" y="1588432"/>
          <a:ext cx="1396560" cy="2568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7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การศึกษาไทย 3.0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ยุคโลกา</a:t>
          </a:r>
          <a:r>
            <a:rPr lang="th-TH" sz="1600" b="1" kern="1200" dirty="0" err="1" smtClean="0">
              <a:latin typeface="TH SarabunPSK" panose="020B0500040200020003" pitchFamily="34" charset="-34"/>
              <a:cs typeface="TH SarabunPSK" panose="020B0500040200020003" pitchFamily="34" charset="-34"/>
            </a:rPr>
            <a:t>ภิวัตน์</a:t>
          </a:r>
          <a: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/>
          </a:r>
          <a:b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รับเทคโนโลยี </a:t>
          </a:r>
          <a:b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เดินตามเทคโนโลยี เยาวชนกลายเป็นผู้บริโภค</a:t>
          </a:r>
          <a:endParaRPr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91893" y="1588432"/>
        <a:ext cx="1396560" cy="2568674"/>
      </dsp:txXfrm>
    </dsp:sp>
    <dsp:sp modelId="{04BDD879-8369-44C9-BFCB-E9844A63FC57}">
      <dsp:nvSpPr>
        <dsp:cNvPr id="0" name=""/>
        <dsp:cNvSpPr/>
      </dsp:nvSpPr>
      <dsp:spPr>
        <a:xfrm>
          <a:off x="4618625" y="940860"/>
          <a:ext cx="472170" cy="4721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A4DEC-7C42-4400-9AE1-585D5A551A58}">
      <dsp:nvSpPr>
        <dsp:cNvPr id="0" name=""/>
        <dsp:cNvSpPr/>
      </dsp:nvSpPr>
      <dsp:spPr>
        <a:xfrm>
          <a:off x="4854710" y="1176946"/>
          <a:ext cx="1396560" cy="29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19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การศึกษาไทย 4.0</a:t>
          </a: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ยุคส่งเสริมการผลิตการคิดผลิตสินค้าและการบริการต่างๆ เยาวชนรุ่นใหม่ไม่ใช่เพียงบริโภคนิยม แต่ต้องก้าวไปสู่การผลิตด้วย</a:t>
          </a:r>
          <a:endParaRPr lang="th-TH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854710" y="1176946"/>
        <a:ext cx="1396560" cy="298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C56F6-8D2D-45D1-93F2-0DCEDA85F1FD}">
      <dsp:nvSpPr>
        <dsp:cNvPr id="0" name=""/>
        <dsp:cNvSpPr/>
      </dsp:nvSpPr>
      <dsp:spPr>
        <a:xfrm rot="10800000">
          <a:off x="1073779" y="2715"/>
          <a:ext cx="3648456" cy="61922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ความคิดสร้างสรรค์</a:t>
          </a:r>
          <a:endParaRPr lang="th-TH" sz="3600" b="1" kern="1200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228586" y="2715"/>
        <a:ext cx="3493649" cy="619229"/>
      </dsp:txXfrm>
    </dsp:sp>
    <dsp:sp modelId="{01BDAFAE-1EEB-4701-A537-E00FA05923A4}">
      <dsp:nvSpPr>
        <dsp:cNvPr id="0" name=""/>
        <dsp:cNvSpPr/>
      </dsp:nvSpPr>
      <dsp:spPr>
        <a:xfrm>
          <a:off x="764164" y="2715"/>
          <a:ext cx="619229" cy="61922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7C6EE-D38B-4CEA-907E-214245AB95B4}">
      <dsp:nvSpPr>
        <dsp:cNvPr id="0" name=""/>
        <dsp:cNvSpPr/>
      </dsp:nvSpPr>
      <dsp:spPr>
        <a:xfrm rot="10800000">
          <a:off x="1073779" y="806789"/>
          <a:ext cx="3648456" cy="61922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นวัตกรรม</a:t>
          </a:r>
          <a:endParaRPr lang="th-TH" sz="3600" b="1" kern="1200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228586" y="806789"/>
        <a:ext cx="3493649" cy="619229"/>
      </dsp:txXfrm>
    </dsp:sp>
    <dsp:sp modelId="{19E1439D-D7BE-4FD2-82DD-5814677ED616}">
      <dsp:nvSpPr>
        <dsp:cNvPr id="0" name=""/>
        <dsp:cNvSpPr/>
      </dsp:nvSpPr>
      <dsp:spPr>
        <a:xfrm>
          <a:off x="764164" y="806789"/>
          <a:ext cx="619229" cy="61922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785FE-CA2C-4EA1-B361-0990EAB99E30}">
      <dsp:nvSpPr>
        <dsp:cNvPr id="0" name=""/>
        <dsp:cNvSpPr/>
      </dsp:nvSpPr>
      <dsp:spPr>
        <a:xfrm rot="10800000">
          <a:off x="1073779" y="1610863"/>
          <a:ext cx="3648456" cy="61922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วิทยาศาสตร์</a:t>
          </a:r>
          <a:endParaRPr lang="th-TH" sz="3600" b="1" kern="1200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228586" y="1610863"/>
        <a:ext cx="3493649" cy="619229"/>
      </dsp:txXfrm>
    </dsp:sp>
    <dsp:sp modelId="{74FA0C8C-A653-4EBB-8858-3F6488CFB8BC}">
      <dsp:nvSpPr>
        <dsp:cNvPr id="0" name=""/>
        <dsp:cNvSpPr/>
      </dsp:nvSpPr>
      <dsp:spPr>
        <a:xfrm>
          <a:off x="764164" y="1610863"/>
          <a:ext cx="619229" cy="61922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765AD-E72C-4091-A26A-0E3A86CC8605}">
      <dsp:nvSpPr>
        <dsp:cNvPr id="0" name=""/>
        <dsp:cNvSpPr/>
      </dsp:nvSpPr>
      <dsp:spPr>
        <a:xfrm rot="10800000">
          <a:off x="1073779" y="2414937"/>
          <a:ext cx="3648456" cy="61922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เทคโนโลยี</a:t>
          </a:r>
          <a:endParaRPr lang="th-TH" sz="3600" b="1" kern="1200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228586" y="2414937"/>
        <a:ext cx="3493649" cy="619229"/>
      </dsp:txXfrm>
    </dsp:sp>
    <dsp:sp modelId="{555A3383-06A4-4775-8BEF-B867300EAF93}">
      <dsp:nvSpPr>
        <dsp:cNvPr id="0" name=""/>
        <dsp:cNvSpPr/>
      </dsp:nvSpPr>
      <dsp:spPr>
        <a:xfrm>
          <a:off x="764164" y="2414937"/>
          <a:ext cx="619229" cy="619229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B0C89-D156-46E3-870E-E960CE1844A5}">
      <dsp:nvSpPr>
        <dsp:cNvPr id="0" name=""/>
        <dsp:cNvSpPr/>
      </dsp:nvSpPr>
      <dsp:spPr>
        <a:xfrm rot="10800000">
          <a:off x="1073779" y="3219010"/>
          <a:ext cx="3648456" cy="619229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6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rPr>
            <a:t>การวิจัยและพัฒนา</a:t>
          </a:r>
          <a:endParaRPr lang="th-TH" sz="3600" b="1" kern="1200" dirty="0">
            <a:solidFill>
              <a:schemeClr val="tx1"/>
            </a:solidFill>
            <a:effectLst/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1228586" y="3219010"/>
        <a:ext cx="3493649" cy="619229"/>
      </dsp:txXfrm>
    </dsp:sp>
    <dsp:sp modelId="{37010CAB-6A86-4907-9EA7-8CBA3B75A811}">
      <dsp:nvSpPr>
        <dsp:cNvPr id="0" name=""/>
        <dsp:cNvSpPr/>
      </dsp:nvSpPr>
      <dsp:spPr>
        <a:xfrm>
          <a:off x="764164" y="3219010"/>
          <a:ext cx="619229" cy="619229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6C77C-61CF-4784-A88C-C3C9DC6CC580}">
      <dsp:nvSpPr>
        <dsp:cNvPr id="0" name=""/>
        <dsp:cNvSpPr/>
      </dsp:nvSpPr>
      <dsp:spPr>
        <a:xfrm>
          <a:off x="898773" y="2273"/>
          <a:ext cx="2169914" cy="8679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Learning Skills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32756" y="2273"/>
        <a:ext cx="1301949" cy="867965"/>
      </dsp:txXfrm>
    </dsp:sp>
    <dsp:sp modelId="{754DF835-FDBF-4213-9F72-09A36BD5296B}">
      <dsp:nvSpPr>
        <dsp:cNvPr id="0" name=""/>
        <dsp:cNvSpPr/>
      </dsp:nvSpPr>
      <dsp:spPr>
        <a:xfrm>
          <a:off x="2786598" y="76051"/>
          <a:ext cx="1801028" cy="72041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ทักษะการเรียนรู้</a:t>
          </a:r>
          <a:endParaRPr lang="th-TH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46804" y="76051"/>
        <a:ext cx="1080617" cy="720411"/>
      </dsp:txXfrm>
    </dsp:sp>
    <dsp:sp modelId="{DB4BE198-21CE-4F93-AD9C-EE930750737F}">
      <dsp:nvSpPr>
        <dsp:cNvPr id="0" name=""/>
        <dsp:cNvSpPr/>
      </dsp:nvSpPr>
      <dsp:spPr>
        <a:xfrm>
          <a:off x="898773" y="991754"/>
          <a:ext cx="2169914" cy="867965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Thinking Skills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32756" y="991754"/>
        <a:ext cx="1301949" cy="867965"/>
      </dsp:txXfrm>
    </dsp:sp>
    <dsp:sp modelId="{EE384DAE-02DD-4571-8B92-AF9E7770B45E}">
      <dsp:nvSpPr>
        <dsp:cNvPr id="0" name=""/>
        <dsp:cNvSpPr/>
      </dsp:nvSpPr>
      <dsp:spPr>
        <a:xfrm>
          <a:off x="2786598" y="1065531"/>
          <a:ext cx="1801028" cy="720411"/>
        </a:xfrm>
        <a:prstGeom prst="chevron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ทักษะการคิด</a:t>
          </a:r>
          <a:endParaRPr lang="th-TH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46804" y="1065531"/>
        <a:ext cx="1080617" cy="720411"/>
      </dsp:txXfrm>
    </dsp:sp>
    <dsp:sp modelId="{BC6C5678-F41D-47DE-8A43-ECB4F2923D68}">
      <dsp:nvSpPr>
        <dsp:cNvPr id="0" name=""/>
        <dsp:cNvSpPr/>
      </dsp:nvSpPr>
      <dsp:spPr>
        <a:xfrm>
          <a:off x="898773" y="1981235"/>
          <a:ext cx="2169914" cy="867965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Working Skills</a:t>
          </a:r>
          <a:endParaRPr lang="th-TH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32756" y="1981235"/>
        <a:ext cx="1301949" cy="867965"/>
      </dsp:txXfrm>
    </dsp:sp>
    <dsp:sp modelId="{5F146054-039A-4408-B935-76ECF0882646}">
      <dsp:nvSpPr>
        <dsp:cNvPr id="0" name=""/>
        <dsp:cNvSpPr/>
      </dsp:nvSpPr>
      <dsp:spPr>
        <a:xfrm>
          <a:off x="2786598" y="2055012"/>
          <a:ext cx="1801028" cy="720411"/>
        </a:xfrm>
        <a:prstGeom prst="chevron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ทักษะการทำงาน</a:t>
          </a:r>
          <a:endParaRPr lang="th-TH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46804" y="2055012"/>
        <a:ext cx="1080617" cy="720411"/>
      </dsp:txXfrm>
    </dsp:sp>
    <dsp:sp modelId="{D3D06591-C5D8-4779-A642-920D1A90D8FB}">
      <dsp:nvSpPr>
        <dsp:cNvPr id="0" name=""/>
        <dsp:cNvSpPr/>
      </dsp:nvSpPr>
      <dsp:spPr>
        <a:xfrm>
          <a:off x="898773" y="2970716"/>
          <a:ext cx="2169914" cy="867965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Life</a:t>
          </a:r>
          <a:b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rPr>
            <a:t> Skills</a:t>
          </a:r>
          <a:endParaRPr lang="th-TH" sz="28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332756" y="2970716"/>
        <a:ext cx="1301949" cy="867965"/>
      </dsp:txXfrm>
    </dsp:sp>
    <dsp:sp modelId="{A71B58E8-DDD1-4D7B-9B6D-B2403CBD57F0}">
      <dsp:nvSpPr>
        <dsp:cNvPr id="0" name=""/>
        <dsp:cNvSpPr/>
      </dsp:nvSpPr>
      <dsp:spPr>
        <a:xfrm>
          <a:off x="2786598" y="3044493"/>
          <a:ext cx="1801028" cy="720411"/>
        </a:xfrm>
        <a:prstGeom prst="chevron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ทักษะชีวิต</a:t>
          </a:r>
          <a:endParaRPr lang="th-TH" sz="24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146804" y="3044493"/>
        <a:ext cx="1080617" cy="7204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8A392-1178-4A88-8FF8-2AE4FD1589D4}">
      <dsp:nvSpPr>
        <dsp:cNvPr id="0" name=""/>
        <dsp:cNvSpPr/>
      </dsp:nvSpPr>
      <dsp:spPr>
        <a:xfrm>
          <a:off x="1590913" y="48011"/>
          <a:ext cx="2304573" cy="230457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การอ่านออก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(</a:t>
          </a:r>
          <a:r>
            <a:rPr lang="en-US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Reading</a:t>
          </a: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)</a:t>
          </a:r>
          <a:endParaRPr lang="th-TH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98189" y="451312"/>
        <a:ext cx="1690020" cy="1037058"/>
      </dsp:txXfrm>
    </dsp:sp>
    <dsp:sp modelId="{676507FD-09EB-4D74-B10D-A1018B1626EE}">
      <dsp:nvSpPr>
        <dsp:cNvPr id="0" name=""/>
        <dsp:cNvSpPr/>
      </dsp:nvSpPr>
      <dsp:spPr>
        <a:xfrm>
          <a:off x="2422480" y="1488370"/>
          <a:ext cx="2304573" cy="2304573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การเขียนได้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Writing</a:t>
          </a:r>
          <a:endParaRPr lang="th-TH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27295" y="2083718"/>
        <a:ext cx="1382744" cy="1267515"/>
      </dsp:txXfrm>
    </dsp:sp>
    <dsp:sp modelId="{5A6D7D8E-CC90-44CB-B5B2-659BE2D49D73}">
      <dsp:nvSpPr>
        <dsp:cNvPr id="0" name=""/>
        <dsp:cNvSpPr/>
      </dsp:nvSpPr>
      <dsp:spPr>
        <a:xfrm>
          <a:off x="759346" y="1488370"/>
          <a:ext cx="2304573" cy="2304573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การคิดเลขเป็น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Arithmetic</a:t>
          </a:r>
          <a:endParaRPr lang="th-TH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76360" y="2083718"/>
        <a:ext cx="1382744" cy="12675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DEFE3-1490-40AB-A159-65CB1B78A3EE}">
      <dsp:nvSpPr>
        <dsp:cNvPr id="0" name=""/>
        <dsp:cNvSpPr/>
      </dsp:nvSpPr>
      <dsp:spPr>
        <a:xfrm>
          <a:off x="0" y="84477"/>
          <a:ext cx="2641324" cy="6364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1.ทักษะด้านการคิดอย่างมีวิจารณญาณ และทักษะในการแก้ปัญหา</a:t>
          </a:r>
          <a:endParaRPr lang="th-TH" sz="17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070" y="115547"/>
        <a:ext cx="2579184" cy="574339"/>
      </dsp:txXfrm>
    </dsp:sp>
    <dsp:sp modelId="{9F5796CD-1B96-43AB-9AC5-F833E1802FAB}">
      <dsp:nvSpPr>
        <dsp:cNvPr id="0" name=""/>
        <dsp:cNvSpPr/>
      </dsp:nvSpPr>
      <dsp:spPr>
        <a:xfrm>
          <a:off x="0" y="720957"/>
          <a:ext cx="264132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Critical Think and Problem Solving</a:t>
          </a:r>
          <a:endParaRPr lang="th-TH" sz="13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720957"/>
        <a:ext cx="2641324" cy="281520"/>
      </dsp:txXfrm>
    </dsp:sp>
    <dsp:sp modelId="{28390865-EAF5-4DD5-8D0A-5FF1BFBADB38}">
      <dsp:nvSpPr>
        <dsp:cNvPr id="0" name=""/>
        <dsp:cNvSpPr/>
      </dsp:nvSpPr>
      <dsp:spPr>
        <a:xfrm>
          <a:off x="0" y="1002477"/>
          <a:ext cx="2641324" cy="63647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2.ทักษะด้านการสร้างสรรค์และนวัตกรรม</a:t>
          </a:r>
          <a:endParaRPr lang="th-TH" sz="17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070" y="1033547"/>
        <a:ext cx="2579184" cy="574339"/>
      </dsp:txXfrm>
    </dsp:sp>
    <dsp:sp modelId="{27654BDB-4716-4043-83AD-C88FC0057BC9}">
      <dsp:nvSpPr>
        <dsp:cNvPr id="0" name=""/>
        <dsp:cNvSpPr/>
      </dsp:nvSpPr>
      <dsp:spPr>
        <a:xfrm>
          <a:off x="0" y="1638957"/>
          <a:ext cx="264132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Creativity and Innovation</a:t>
          </a:r>
          <a:endParaRPr lang="th-TH" sz="13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1638957"/>
        <a:ext cx="2641324" cy="281520"/>
      </dsp:txXfrm>
    </dsp:sp>
    <dsp:sp modelId="{8A0FA72E-7495-4361-845D-C846909B65B3}">
      <dsp:nvSpPr>
        <dsp:cNvPr id="0" name=""/>
        <dsp:cNvSpPr/>
      </dsp:nvSpPr>
      <dsp:spPr>
        <a:xfrm>
          <a:off x="0" y="1920477"/>
          <a:ext cx="2641324" cy="63647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3.ทักษะด้านความเข้าใจต่างวัฒนธรรม ต่างกระบวนทัศน์</a:t>
          </a:r>
          <a:endParaRPr lang="th-TH" sz="17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070" y="1951547"/>
        <a:ext cx="2579184" cy="574339"/>
      </dsp:txXfrm>
    </dsp:sp>
    <dsp:sp modelId="{899ED10A-9F36-497F-A65E-CEEC06FD068B}">
      <dsp:nvSpPr>
        <dsp:cNvPr id="0" name=""/>
        <dsp:cNvSpPr/>
      </dsp:nvSpPr>
      <dsp:spPr>
        <a:xfrm>
          <a:off x="0" y="2556958"/>
          <a:ext cx="264132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Cross – Cultural Understanding</a:t>
          </a:r>
          <a:endParaRPr lang="th-TH" sz="13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2556958"/>
        <a:ext cx="2641324" cy="281520"/>
      </dsp:txXfrm>
    </dsp:sp>
    <dsp:sp modelId="{BD3AE7F0-CFBD-45A1-9D8A-5198433D94CC}">
      <dsp:nvSpPr>
        <dsp:cNvPr id="0" name=""/>
        <dsp:cNvSpPr/>
      </dsp:nvSpPr>
      <dsp:spPr>
        <a:xfrm>
          <a:off x="0" y="2838478"/>
          <a:ext cx="2641324" cy="6364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4.ทักษะด้านความร่วมมือ การทำงานเป็นทีม และภาวะผู้นำ</a:t>
          </a:r>
          <a:endParaRPr lang="th-TH" sz="17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070" y="2869548"/>
        <a:ext cx="2579184" cy="574339"/>
      </dsp:txXfrm>
    </dsp:sp>
    <dsp:sp modelId="{9404D38C-76F0-497F-8826-4AF1D876307D}">
      <dsp:nvSpPr>
        <dsp:cNvPr id="0" name=""/>
        <dsp:cNvSpPr/>
      </dsp:nvSpPr>
      <dsp:spPr>
        <a:xfrm>
          <a:off x="0" y="3474958"/>
          <a:ext cx="264132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Collaboration, Teamwork and Leadership</a:t>
          </a:r>
          <a:endParaRPr lang="th-TH" sz="13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3474958"/>
        <a:ext cx="2641324" cy="2815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DEFE3-1490-40AB-A159-65CB1B78A3EE}">
      <dsp:nvSpPr>
        <dsp:cNvPr id="0" name=""/>
        <dsp:cNvSpPr/>
      </dsp:nvSpPr>
      <dsp:spPr>
        <a:xfrm>
          <a:off x="0" y="31692"/>
          <a:ext cx="2641324" cy="6364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5.ทักษะด้านการสื่อสาร สารสนเทศ และการรู้เท่าทันสื่อ</a:t>
          </a:r>
          <a:endParaRPr lang="th-TH" sz="17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070" y="62762"/>
        <a:ext cx="2579184" cy="574339"/>
      </dsp:txXfrm>
    </dsp:sp>
    <dsp:sp modelId="{9F5796CD-1B96-43AB-9AC5-F833E1802FAB}">
      <dsp:nvSpPr>
        <dsp:cNvPr id="0" name=""/>
        <dsp:cNvSpPr/>
      </dsp:nvSpPr>
      <dsp:spPr>
        <a:xfrm>
          <a:off x="0" y="668172"/>
          <a:ext cx="2641324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Communications, Information and Media Literacy</a:t>
          </a:r>
          <a:endParaRPr lang="th-TH" sz="13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668172"/>
        <a:ext cx="2641324" cy="387090"/>
      </dsp:txXfrm>
    </dsp:sp>
    <dsp:sp modelId="{28390865-EAF5-4DD5-8D0A-5FF1BFBADB38}">
      <dsp:nvSpPr>
        <dsp:cNvPr id="0" name=""/>
        <dsp:cNvSpPr/>
      </dsp:nvSpPr>
      <dsp:spPr>
        <a:xfrm>
          <a:off x="0" y="1055262"/>
          <a:ext cx="2641324" cy="63647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6.ทักษะด้านคอมพิวเตอร์ และเทคโนโลยีสารสนเทศและการสื่อสาร</a:t>
          </a:r>
          <a:endParaRPr lang="th-TH" sz="17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070" y="1086332"/>
        <a:ext cx="2579184" cy="574339"/>
      </dsp:txXfrm>
    </dsp:sp>
    <dsp:sp modelId="{27654BDB-4716-4043-83AD-C88FC0057BC9}">
      <dsp:nvSpPr>
        <dsp:cNvPr id="0" name=""/>
        <dsp:cNvSpPr/>
      </dsp:nvSpPr>
      <dsp:spPr>
        <a:xfrm>
          <a:off x="0" y="1691742"/>
          <a:ext cx="264132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Computing and ICT Literacy</a:t>
          </a:r>
          <a:endParaRPr lang="th-TH" sz="13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1691742"/>
        <a:ext cx="2641324" cy="281520"/>
      </dsp:txXfrm>
    </dsp:sp>
    <dsp:sp modelId="{8A0FA72E-7495-4361-845D-C846909B65B3}">
      <dsp:nvSpPr>
        <dsp:cNvPr id="0" name=""/>
        <dsp:cNvSpPr/>
      </dsp:nvSpPr>
      <dsp:spPr>
        <a:xfrm>
          <a:off x="0" y="1973262"/>
          <a:ext cx="2641324" cy="63647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7.ทักษะอาชีพ และทักษะการเรียนรู้</a:t>
          </a:r>
          <a:endParaRPr lang="th-TH" sz="17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070" y="2004332"/>
        <a:ext cx="2579184" cy="574339"/>
      </dsp:txXfrm>
    </dsp:sp>
    <dsp:sp modelId="{899ED10A-9F36-497F-A65E-CEEC06FD068B}">
      <dsp:nvSpPr>
        <dsp:cNvPr id="0" name=""/>
        <dsp:cNvSpPr/>
      </dsp:nvSpPr>
      <dsp:spPr>
        <a:xfrm>
          <a:off x="0" y="2609742"/>
          <a:ext cx="264132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Career and Learning Skills</a:t>
          </a:r>
          <a:endParaRPr lang="th-TH" sz="13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2609742"/>
        <a:ext cx="2641324" cy="281520"/>
      </dsp:txXfrm>
    </dsp:sp>
    <dsp:sp modelId="{BD3AE7F0-CFBD-45A1-9D8A-5198433D94CC}">
      <dsp:nvSpPr>
        <dsp:cNvPr id="0" name=""/>
        <dsp:cNvSpPr/>
      </dsp:nvSpPr>
      <dsp:spPr>
        <a:xfrm>
          <a:off x="0" y="2891263"/>
          <a:ext cx="2641324" cy="6364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8.ความมีเมตตา กรุณา มีวินัย คุณธรรม จริยธรรม</a:t>
          </a:r>
          <a:endParaRPr lang="th-TH" sz="17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070" y="2922333"/>
        <a:ext cx="2579184" cy="574339"/>
      </dsp:txXfrm>
    </dsp:sp>
    <dsp:sp modelId="{9404D38C-76F0-497F-8826-4AF1D876307D}">
      <dsp:nvSpPr>
        <dsp:cNvPr id="0" name=""/>
        <dsp:cNvSpPr/>
      </dsp:nvSpPr>
      <dsp:spPr>
        <a:xfrm>
          <a:off x="0" y="3527743"/>
          <a:ext cx="2641324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6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Compassion</a:t>
          </a:r>
          <a:endParaRPr lang="th-TH" sz="13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3527743"/>
        <a:ext cx="2641324" cy="281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572A2-2159-477F-BDDD-8209197F0FAB}">
      <dsp:nvSpPr>
        <dsp:cNvPr id="0" name=""/>
        <dsp:cNvSpPr/>
      </dsp:nvSpPr>
      <dsp:spPr>
        <a:xfrm>
          <a:off x="2416456" y="0"/>
          <a:ext cx="1610970" cy="920475"/>
        </a:xfrm>
        <a:prstGeom prst="trapezoid">
          <a:avLst>
            <a:gd name="adj" fmla="val 8750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สถานศึกษา</a:t>
          </a:r>
        </a:p>
      </dsp:txBody>
      <dsp:txXfrm>
        <a:off x="2416456" y="0"/>
        <a:ext cx="1610970" cy="920475"/>
      </dsp:txXfrm>
    </dsp:sp>
    <dsp:sp modelId="{BBDDEF13-BEF6-4884-A0F3-D9CDEF515CCC}">
      <dsp:nvSpPr>
        <dsp:cNvPr id="0" name=""/>
        <dsp:cNvSpPr/>
      </dsp:nvSpPr>
      <dsp:spPr>
        <a:xfrm>
          <a:off x="1610970" y="920475"/>
          <a:ext cx="3221941" cy="920475"/>
        </a:xfrm>
        <a:prstGeom prst="trapezoid">
          <a:avLst>
            <a:gd name="adj" fmla="val 8750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</a:t>
          </a:r>
          <a:r>
            <a:rPr lang="th-TH" sz="3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ม. </a:t>
          </a:r>
          <a:r>
            <a:rPr lang="th-TH" sz="33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สพป</a:t>
          </a:r>
          <a:r>
            <a:rPr lang="th-TH" sz="3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33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สศ</a:t>
          </a:r>
          <a:r>
            <a:rPr lang="th-TH" sz="3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ศ.</a:t>
          </a:r>
        </a:p>
      </dsp:txBody>
      <dsp:txXfrm>
        <a:off x="2174810" y="920475"/>
        <a:ext cx="2094261" cy="920475"/>
      </dsp:txXfrm>
    </dsp:sp>
    <dsp:sp modelId="{A4AE7127-45A1-445D-B4D6-B16917789782}">
      <dsp:nvSpPr>
        <dsp:cNvPr id="0" name=""/>
        <dsp:cNvSpPr/>
      </dsp:nvSpPr>
      <dsp:spPr>
        <a:xfrm>
          <a:off x="805485" y="1840950"/>
          <a:ext cx="4832912" cy="920475"/>
        </a:xfrm>
        <a:prstGeom prst="trapezoid">
          <a:avLst>
            <a:gd name="adj" fmla="val 8750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สป</a:t>
          </a: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สกอ</a:t>
          </a: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2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สพฐ</a:t>
          </a:r>
          <a:r>
            <a:rPr lang="th-TH" sz="2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สอศ. สภาฯ</a:t>
          </a:r>
        </a:p>
      </dsp:txBody>
      <dsp:txXfrm>
        <a:off x="1651245" y="1840950"/>
        <a:ext cx="3141392" cy="920475"/>
      </dsp:txXfrm>
    </dsp:sp>
    <dsp:sp modelId="{0C10F961-4D6D-4B0C-86CD-E1A278D80690}">
      <dsp:nvSpPr>
        <dsp:cNvPr id="0" name=""/>
        <dsp:cNvSpPr/>
      </dsp:nvSpPr>
      <dsp:spPr>
        <a:xfrm>
          <a:off x="0" y="2761426"/>
          <a:ext cx="6443882" cy="920475"/>
        </a:xfrm>
        <a:prstGeom prst="trapezoid">
          <a:avLst>
            <a:gd name="adj" fmla="val 8750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กระทรวงศึกษาธิการ</a:t>
          </a:r>
        </a:p>
      </dsp:txBody>
      <dsp:txXfrm>
        <a:off x="1127679" y="2761426"/>
        <a:ext cx="4188523" cy="9204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4F3BF-3C6D-4643-BB59-0F2804003350}">
      <dsp:nvSpPr>
        <dsp:cNvPr id="0" name=""/>
        <dsp:cNvSpPr/>
      </dsp:nvSpPr>
      <dsp:spPr>
        <a:xfrm rot="10800000">
          <a:off x="0" y="0"/>
          <a:ext cx="5828179" cy="814387"/>
        </a:xfrm>
        <a:prstGeom prst="trapezoid">
          <a:avLst>
            <a:gd name="adj" fmla="val 8945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สถานศึกษา</a:t>
          </a:r>
        </a:p>
      </dsp:txBody>
      <dsp:txXfrm rot="-10800000">
        <a:off x="1019931" y="0"/>
        <a:ext cx="3788317" cy="814387"/>
      </dsp:txXfrm>
    </dsp:sp>
    <dsp:sp modelId="{4E5B0747-A9D9-4625-9A24-CA4408F195A2}">
      <dsp:nvSpPr>
        <dsp:cNvPr id="0" name=""/>
        <dsp:cNvSpPr/>
      </dsp:nvSpPr>
      <dsp:spPr>
        <a:xfrm rot="10800000">
          <a:off x="728522" y="814387"/>
          <a:ext cx="4371134" cy="814387"/>
        </a:xfrm>
        <a:prstGeom prst="trapezoid">
          <a:avLst>
            <a:gd name="adj" fmla="val 8945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</a:t>
          </a:r>
          <a:r>
            <a:rPr lang="th-TH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ม. </a:t>
          </a:r>
          <a:r>
            <a:rPr lang="th-TH" sz="4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สพป</a:t>
          </a:r>
          <a:r>
            <a:rPr lang="th-TH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4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สศ</a:t>
          </a:r>
          <a:r>
            <a:rPr lang="th-TH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ศ.</a:t>
          </a:r>
        </a:p>
      </dsp:txBody>
      <dsp:txXfrm rot="-10800000">
        <a:off x="1493471" y="814387"/>
        <a:ext cx="2841237" cy="814387"/>
      </dsp:txXfrm>
    </dsp:sp>
    <dsp:sp modelId="{74110082-8B9A-4E7C-9A14-CF5ECE00261A}">
      <dsp:nvSpPr>
        <dsp:cNvPr id="0" name=""/>
        <dsp:cNvSpPr/>
      </dsp:nvSpPr>
      <dsp:spPr>
        <a:xfrm rot="10800000">
          <a:off x="1457044" y="1628774"/>
          <a:ext cx="2914089" cy="814387"/>
        </a:xfrm>
        <a:prstGeom prst="trapezoid">
          <a:avLst>
            <a:gd name="adj" fmla="val 8945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สป</a:t>
          </a:r>
          <a:r>
            <a:rPr lang="th-TH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32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สกอ</a:t>
          </a:r>
          <a:r>
            <a:rPr lang="th-TH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</a:t>
          </a:r>
          <a:r>
            <a:rPr lang="th-TH" sz="32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สพฐ</a:t>
          </a:r>
          <a:r>
            <a:rPr lang="th-TH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สอศ. สภาฯ</a:t>
          </a:r>
        </a:p>
      </dsp:txBody>
      <dsp:txXfrm rot="-10800000">
        <a:off x="1967010" y="1628774"/>
        <a:ext cx="1894158" cy="814387"/>
      </dsp:txXfrm>
    </dsp:sp>
    <dsp:sp modelId="{39E617AA-4FA0-4825-A4EB-F8E2E8E09E27}">
      <dsp:nvSpPr>
        <dsp:cNvPr id="0" name=""/>
        <dsp:cNvSpPr/>
      </dsp:nvSpPr>
      <dsp:spPr>
        <a:xfrm rot="10800000">
          <a:off x="2185567" y="2443162"/>
          <a:ext cx="1457044" cy="814387"/>
        </a:xfrm>
        <a:prstGeom prst="trapezoid">
          <a:avLst>
            <a:gd name="adj" fmla="val 8945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กระทรวงศึกษาธิการ</a:t>
          </a:r>
        </a:p>
      </dsp:txBody>
      <dsp:txXfrm rot="-10800000">
        <a:off x="2185567" y="2443162"/>
        <a:ext cx="1457044" cy="814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39" cy="498873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5771" y="1"/>
            <a:ext cx="2949839" cy="498873"/>
          </a:xfrm>
          <a:prstGeom prst="rect">
            <a:avLst/>
          </a:prstGeom>
        </p:spPr>
        <p:txBody>
          <a:bodyPr vert="horz" lIns="91522" tIns="45761" rIns="91522" bIns="45761" rtlCol="0"/>
          <a:lstStyle>
            <a:lvl1pPr algn="r">
              <a:defRPr sz="1200"/>
            </a:lvl1pPr>
          </a:lstStyle>
          <a:p>
            <a:fld id="{CC05F82C-361B-4C1A-9980-21B00B22A009}" type="datetimeFigureOut">
              <a:rPr lang="th-TH" smtClean="0"/>
              <a:t>29/10/60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0465"/>
            <a:ext cx="2949839" cy="498873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5771" y="9440465"/>
            <a:ext cx="2949839" cy="498873"/>
          </a:xfrm>
          <a:prstGeom prst="rect">
            <a:avLst/>
          </a:prstGeom>
        </p:spPr>
        <p:txBody>
          <a:bodyPr vert="horz" lIns="91522" tIns="45761" rIns="91522" bIns="45761" rtlCol="0" anchor="b"/>
          <a:lstStyle>
            <a:lvl1pPr algn="r">
              <a:defRPr sz="1200"/>
            </a:lvl1pPr>
          </a:lstStyle>
          <a:p>
            <a:fld id="{7B61AEB6-2B04-40B9-8FB9-C920CFACD6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949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786" cy="498693"/>
          </a:xfrm>
          <a:prstGeom prst="rect">
            <a:avLst/>
          </a:prstGeom>
        </p:spPr>
        <p:txBody>
          <a:bodyPr vert="horz" lIns="91539" tIns="45771" rIns="91539" bIns="4577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6" cy="498693"/>
          </a:xfrm>
          <a:prstGeom prst="rect">
            <a:avLst/>
          </a:prstGeom>
        </p:spPr>
        <p:txBody>
          <a:bodyPr vert="horz" lIns="91539" tIns="45771" rIns="91539" bIns="45771" rtlCol="0"/>
          <a:lstStyle>
            <a:lvl1pPr algn="r">
              <a:defRPr sz="1200"/>
            </a:lvl1pPr>
          </a:lstStyle>
          <a:p>
            <a:fld id="{5B7E4433-856E-4E43-9016-7B6671847377}" type="datetimeFigureOut">
              <a:rPr lang="th-TH" smtClean="0"/>
              <a:t>29/10/60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9" tIns="45771" rIns="91539" bIns="45771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5"/>
          </a:xfrm>
          <a:prstGeom prst="rect">
            <a:avLst/>
          </a:prstGeom>
        </p:spPr>
        <p:txBody>
          <a:bodyPr vert="horz" lIns="91539" tIns="45771" rIns="91539" bIns="45771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3" y="9440649"/>
            <a:ext cx="2949786" cy="498692"/>
          </a:xfrm>
          <a:prstGeom prst="rect">
            <a:avLst/>
          </a:prstGeom>
        </p:spPr>
        <p:txBody>
          <a:bodyPr vert="horz" lIns="91539" tIns="45771" rIns="91539" bIns="4577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6" cy="498692"/>
          </a:xfrm>
          <a:prstGeom prst="rect">
            <a:avLst/>
          </a:prstGeom>
        </p:spPr>
        <p:txBody>
          <a:bodyPr vert="horz" lIns="91539" tIns="45771" rIns="91539" bIns="45771" rtlCol="0" anchor="b"/>
          <a:lstStyle>
            <a:lvl1pPr algn="r">
              <a:defRPr sz="1200"/>
            </a:lvl1pPr>
          </a:lstStyle>
          <a:p>
            <a:fld id="{1FB2B19D-9878-4338-BCB5-EADFD2D9129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76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59475" cy="33528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B19D-9878-4338-BCB5-EADFD2D91299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774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B19D-9878-4338-BCB5-EADFD2D91299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18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B19D-9878-4338-BCB5-EADFD2D91299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22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B19D-9878-4338-BCB5-EADFD2D91299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959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286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B19D-9878-4338-BCB5-EADFD2D91299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618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2B19D-9878-4338-BCB5-EADFD2D91299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698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850755"/>
            <a:ext cx="7772400" cy="829915"/>
          </a:xfrm>
        </p:spPr>
        <p:txBody>
          <a:bodyPr/>
          <a:lstStyle>
            <a:lvl1pPr>
              <a:defRPr>
                <a:solidFill>
                  <a:srgbClr val="015F9B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54810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rgbClr val="015F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658D-10D0-451A-B157-49189D34537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88A-7FE0-47AF-A81A-A590FF1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6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658D-10D0-451A-B157-49189D34537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88A-7FE0-47AF-A81A-A590FF1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84355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CA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07656"/>
            <a:ext cx="8229600" cy="28869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658D-10D0-451A-B157-49189D34537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388A-7FE0-47AF-A81A-A590FF1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658D-10D0-451A-B157-49189D34537C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388A-7FE0-47AF-A81A-A590FF12F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9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&#3669;.&#3585;&#3634;&#3619;&#3592;&#3633;&#3604;&#3607;&#3635;&#3649;&#3612;&#3609;&#3614;&#3633;&#3602;&#3609;&#3634;&#3619;&#3632;&#3604;&#3633;&#3610;&#3592;&#3633;&#3591;&#3627;&#3623;&#3633;&#3604;.pptx" TargetMode="External"/><Relationship Id="rId13" Type="http://schemas.openxmlformats.org/officeDocument/2006/relationships/image" Target="../media/image27.png"/><Relationship Id="rId3" Type="http://schemas.openxmlformats.org/officeDocument/2006/relationships/hyperlink" Target="&#3672;.&#3648;&#3611;&#3657;&#3634;&#3627;&#3617;&#3634;&#3618;&#3611;&#3619;&#3632;&#3648;&#3607;&#3624;&#3652;&#3607;&#3618;&#3666;&#3669;&#3671;&#3673;.pptx" TargetMode="External"/><Relationship Id="rId7" Type="http://schemas.openxmlformats.org/officeDocument/2006/relationships/image" Target="../media/image24.jpeg"/><Relationship Id="rId12" Type="http://schemas.openxmlformats.org/officeDocument/2006/relationships/hyperlink" Target="&#3667;.&#3585;&#3634;&#3619;&#3592;&#3633;&#3604;&#3607;&#3635;&#3649;&#3612;&#3609;&#3614;&#3633;&#3602;&#3609;&#3634;&#3619;&#3632;&#3604;&#3633;&#3610;&#3616;&#3634;&#3588;&#3670;%20&#3616;&#3634;&#3588;.pptx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3668;.&#3585;&#3634;&#3619;&#3592;&#3633;&#3604;&#3607;&#3635;&#3649;&#3612;&#3609;&#3614;&#3633;&#3602;&#3609;&#3634;&#3619;&#3632;&#3604;&#3633;&#3610;&#3585;&#3621;&#3640;&#3656;&#3617;&#3592;&#3633;&#3591;&#3627;&#3623;&#3633;&#3604;.pptx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jpeg"/><Relationship Id="rId15" Type="http://schemas.openxmlformats.org/officeDocument/2006/relationships/image" Target="../media/image28.png"/><Relationship Id="rId10" Type="http://schemas.openxmlformats.org/officeDocument/2006/relationships/hyperlink" Target="&#3671;.&#3585;&#3634;&#3619;&#3592;&#3633;&#3604;&#3607;&#3635;&#3649;&#3612;&#3609;&#3614;&#3633;&#3602;&#3609;&#3634;&#3619;&#3632;&#3604;&#3633;&#3610;&#3650;&#3619;&#3591;&#3648;&#3619;&#3637;&#3618;&#3609;.pptx" TargetMode="External"/><Relationship Id="rId4" Type="http://schemas.openxmlformats.org/officeDocument/2006/relationships/hyperlink" Target="&#3666;.&#3618;&#3640;&#3607;&#3608;&#3624;&#3634;&#3626;&#3605;&#3619;&#3660;&#3594;&#3634;&#3605;&#3636;&#3666;&#3664;&#3611;&#3637;.pptx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&#3670;.&#3585;&#3634;&#3619;&#3592;&#3633;&#3604;&#3607;&#3635;&#3649;&#3612;&#3609;&#3614;&#3633;&#3602;&#3609;&#3634;&#3619;&#3632;&#3604;&#3633;&#3610;&#3648;&#3586;&#3605;&#3614;&#3639;&#3657;&#3609;&#3607;&#3637;&#3656;.pptx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995690"/>
            <a:ext cx="7772400" cy="829915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การนำนโยบาย สู่การปฏิบัติ ปีงบระมาณ พ.ศ.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2561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507854"/>
            <a:ext cx="7192888" cy="9532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นายสุรศักดิ์ อินศรีไกร </a:t>
            </a:r>
          </a:p>
          <a:p>
            <a:pPr algn="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ผู้อำนวยการสำนักนโยบายและแผนการศึกษาขั้นพื้นฐาน </a:t>
            </a:r>
            <a:r>
              <a:rPr lang="th-TH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สพฐ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C381EB89-482A-44B6-8C63-507A195F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5" b="96154" l="5500" r="92500">
                        <a14:foregroundMark x1="52000" y1="12238" x2="51500" y2="5245"/>
                        <a14:foregroundMark x1="9000" y1="55594" x2="28000" y2="90210"/>
                        <a14:foregroundMark x1="28000" y1="90210" x2="80500" y2="84615"/>
                        <a14:foregroundMark x1="80500" y1="84615" x2="92500" y2="58042"/>
                        <a14:foregroundMark x1="87500" y1="77972" x2="41500" y2="96154"/>
                        <a14:foregroundMark x1="41500" y1="96154" x2="34000" y2="90909"/>
                        <a14:foregroundMark x1="26500" y1="48601" x2="34000" y2="40909"/>
                        <a14:foregroundMark x1="69000" y1="42308" x2="74500" y2="51399"/>
                        <a14:foregroundMark x1="79500" y1="75175" x2="68500" y2="70280"/>
                        <a14:foregroundMark x1="68500" y1="77972" x2="74500" y2="77622"/>
                        <a14:foregroundMark x1="37500" y1="79021" x2="25500" y2="71678"/>
                        <a14:foregroundMark x1="22000" y1="73427" x2="20000" y2="73776"/>
                        <a14:foregroundMark x1="20500" y1="70629" x2="20500" y2="65734"/>
                        <a14:foregroundMark x1="30000" y1="83916" x2="68500" y2="83566"/>
                        <a14:foregroundMark x1="5500" y1="72378" x2="9000" y2="59091"/>
                        <a14:foregroundMark x1="6500" y1="58392" x2="11500" y2="60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02" y="195486"/>
            <a:ext cx="1158171" cy="16561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1F9EEA8C-4D6D-465B-9F45-F1A34E3E6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0847"/>
          <a:stretch/>
        </p:blipFill>
        <p:spPr>
          <a:xfrm>
            <a:off x="450354" y="984552"/>
            <a:ext cx="8176574" cy="402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ชื่อเรื่อง 1">
            <a:extLst>
              <a:ext uri="{FF2B5EF4-FFF2-40B4-BE49-F238E27FC236}">
                <a16:creationId xmlns="" xmlns:a16="http://schemas.microsoft.com/office/drawing/2014/main" id="{16376EC8-63BE-424C-93D7-C2DD7C77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85035"/>
            <a:ext cx="7992888" cy="774551"/>
          </a:xfrm>
          <a:prstGeom prst="round2DiagRect">
            <a:avLst/>
          </a:prstGeom>
          <a:solidFill>
            <a:schemeClr val="bg1">
              <a:alpha val="62000"/>
            </a:schemeClr>
          </a:solidFill>
        </p:spPr>
        <p:txBody>
          <a:bodyPr>
            <a:normAutofit fontScale="90000"/>
          </a:bodyPr>
          <a:lstStyle/>
          <a:p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ยุทธศาสตร์ชาติระยะ 20 ปี (พ.ศ. 2560 – 2579)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66884" y="54494"/>
            <a:ext cx="7861110" cy="153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949856" y="759609"/>
            <a:ext cx="6162541" cy="432000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860481" y="122107"/>
            <a:ext cx="4336960" cy="3960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ยุทธศาสตร์ชาติ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20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ปี 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(National </a:t>
            </a:r>
            <a:r>
              <a:rPr lang="en-US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Stralegy</a:t>
            </a:r>
            <a:r>
              <a:rPr lang="en-US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2548724" y="605065"/>
            <a:ext cx="490685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2548724" y="595406"/>
            <a:ext cx="0" cy="22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3532348" y="613113"/>
            <a:ext cx="0" cy="22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4498264" y="595406"/>
            <a:ext cx="0" cy="22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5502816" y="595406"/>
            <a:ext cx="0" cy="22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6478391" y="595406"/>
            <a:ext cx="0" cy="22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7444307" y="605065"/>
            <a:ext cx="0" cy="222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มุมมน 13"/>
          <p:cNvSpPr/>
          <p:nvPr/>
        </p:nvSpPr>
        <p:spPr>
          <a:xfrm>
            <a:off x="2107068" y="827225"/>
            <a:ext cx="864000" cy="297000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มั่นคง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090692" y="827225"/>
            <a:ext cx="864000" cy="297000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เพิ่มขีด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074315" y="827225"/>
            <a:ext cx="864000" cy="297000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คน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5057939" y="827225"/>
            <a:ext cx="864000" cy="297000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dirty="0">
                <a:latin typeface="Angsana New" panose="02020603050405020304" pitchFamily="18" charset="-34"/>
                <a:cs typeface="Angsana New" panose="02020603050405020304" pitchFamily="18" charset="-34"/>
              </a:rPr>
              <a:t>ลดเหลื่อมล้ำ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041562" y="827225"/>
            <a:ext cx="864000" cy="297000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สิ่งแวดล้อม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025185" y="827225"/>
            <a:ext cx="961643" cy="297000"/>
          </a:xfrm>
          <a:prstGeom prst="round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500" dirty="0">
                <a:latin typeface="Angsana New" panose="02020603050405020304" pitchFamily="18" charset="-34"/>
                <a:cs typeface="Angsana New" panose="02020603050405020304" pitchFamily="18" charset="-34"/>
              </a:rPr>
              <a:t>ระบบราชการ</a:t>
            </a:r>
          </a:p>
        </p:txBody>
      </p:sp>
      <p:sp>
        <p:nvSpPr>
          <p:cNvPr id="20" name="กล่องข้อความ 35"/>
          <p:cNvSpPr txBox="1"/>
          <p:nvPr/>
        </p:nvSpPr>
        <p:spPr>
          <a:xfrm>
            <a:off x="3554277" y="1222194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การเชื่อมโยงสู่แผนระดับ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ต่างๆ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166884" y="1626608"/>
            <a:ext cx="6397495" cy="1539000"/>
          </a:xfrm>
          <a:prstGeom prst="rect">
            <a:avLst/>
          </a:prstGeom>
          <a:solidFill>
            <a:srgbClr val="E1FFE1"/>
          </a:solidFill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166884" y="3198722"/>
            <a:ext cx="7847338" cy="153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99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166884" y="4774774"/>
            <a:ext cx="7847338" cy="324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การติดตามประเมินผลและการทบทวนแผนที่เกี่ยวข้อง</a:t>
            </a: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1437922" y="1735186"/>
            <a:ext cx="811369" cy="54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rtlCol="0" anchor="ctr"/>
          <a:lstStyle/>
          <a:p>
            <a:pPr algn="ctr">
              <a:lnSpc>
                <a:spcPts val="1200"/>
              </a:lnSpc>
            </a:pPr>
            <a:r>
              <a:rPr lang="th-TH" sz="1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</a:t>
            </a:r>
          </a:p>
          <a:p>
            <a:pPr algn="ctr">
              <a:lnSpc>
                <a:spcPts val="1200"/>
              </a:lnSpc>
            </a:pPr>
            <a:r>
              <a:rPr lang="th-TH" sz="1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ความมั่นคง</a:t>
            </a:r>
          </a:p>
          <a:p>
            <a:pPr algn="ctr">
              <a:lnSpc>
                <a:spcPts val="1200"/>
              </a:lnSpc>
            </a:pPr>
            <a:r>
              <a:rPr lang="th-TH" sz="1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แห่งชาติ</a:t>
            </a:r>
          </a:p>
        </p:txBody>
      </p:sp>
      <p:sp>
        <p:nvSpPr>
          <p:cNvPr id="25" name="คำบรรยายภาพแบบลูกศรขวา 24"/>
          <p:cNvSpPr/>
          <p:nvPr/>
        </p:nvSpPr>
        <p:spPr>
          <a:xfrm>
            <a:off x="1437923" y="2585193"/>
            <a:ext cx="1197735" cy="425003"/>
          </a:xfrm>
          <a:prstGeom prst="rightArrowCallou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นโยบายพรรค</a:t>
            </a:r>
            <a:b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การเมือง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2681276" y="2585193"/>
            <a:ext cx="965916" cy="42500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dirty="0"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นโยบายรัฐบาล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2322235" y="1735185"/>
            <a:ext cx="1356611" cy="540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200"/>
              </a:lnSpc>
            </a:pPr>
            <a:r>
              <a:rPr lang="th-TH" sz="15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แผนพัฒนาเศรษฐกิจ</a:t>
            </a:r>
          </a:p>
          <a:p>
            <a:pPr algn="ctr">
              <a:lnSpc>
                <a:spcPts val="1200"/>
              </a:lnSpc>
            </a:pPr>
            <a:r>
              <a:rPr lang="th-TH" sz="15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และสังคมแห่งชาติ</a:t>
            </a:r>
          </a:p>
          <a:p>
            <a:pPr algn="ctr">
              <a:lnSpc>
                <a:spcPts val="1200"/>
              </a:lnSpc>
            </a:pPr>
            <a:r>
              <a:rPr lang="th-TH" sz="15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 ๕ ปี</a:t>
            </a: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3958254" y="2196449"/>
            <a:ext cx="983624" cy="388744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แผนปฏิรูป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5178689" y="1869375"/>
            <a:ext cx="1797185" cy="4058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>
              <a:lnSpc>
                <a:spcPts val="1500"/>
              </a:lnSpc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แผนแม่บท</a:t>
            </a:r>
            <a:b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ภายใต้ยุทธศาสตร์ชาติ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178689" y="2585193"/>
            <a:ext cx="2018751" cy="425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rtlCol="0" anchor="ctr"/>
          <a:lstStyle/>
          <a:p>
            <a:pPr algn="ctr">
              <a:lnSpc>
                <a:spcPts val="1500"/>
              </a:lnSpc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วางแผนปฏิบัติการ</a:t>
            </a:r>
          </a:p>
          <a:p>
            <a:pPr algn="ctr">
              <a:lnSpc>
                <a:spcPts val="1500"/>
              </a:lnSpc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และระบุโครงการสำคัญ</a:t>
            </a:r>
          </a:p>
        </p:txBody>
      </p:sp>
      <p:sp>
        <p:nvSpPr>
          <p:cNvPr id="31" name="กล่องข้อความ 56"/>
          <p:cNvSpPr txBox="1"/>
          <p:nvPr/>
        </p:nvSpPr>
        <p:spPr>
          <a:xfrm>
            <a:off x="4074316" y="1616663"/>
            <a:ext cx="31277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5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เปลี่ยนโฉม/พลิกโฉมประเทศ (</a:t>
            </a:r>
            <a:r>
              <a:rPr lang="en-US" sz="135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Transformation/Game Changers)</a:t>
            </a:r>
            <a:endParaRPr lang="th-TH" sz="135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7629876" y="1648514"/>
            <a:ext cx="1384346" cy="1513290"/>
          </a:xfrm>
          <a:prstGeom prst="roundRect">
            <a:avLst>
              <a:gd name="adj" fmla="val 813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3" name="กล่องข้อความ 58"/>
          <p:cNvSpPr txBox="1"/>
          <p:nvPr/>
        </p:nvSpPr>
        <p:spPr>
          <a:xfrm>
            <a:off x="7646266" y="1751384"/>
            <a:ext cx="1316386" cy="1349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50"/>
              </a:lnSpc>
            </a:pPr>
            <a:r>
              <a:rPr lang="th-TH" sz="13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การเปลี่ยนแปลง</a:t>
            </a:r>
            <a:br>
              <a:rPr lang="th-TH" sz="135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3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อย่างต่อเนื่อง</a:t>
            </a:r>
          </a:p>
          <a:p>
            <a:pPr>
              <a:lnSpc>
                <a:spcPts val="1350"/>
              </a:lnSpc>
            </a:pPr>
            <a:r>
              <a:rPr lang="th-TH" sz="13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13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Dynamic </a:t>
            </a:r>
            <a:r>
              <a:rPr lang="en-US" sz="135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Changs</a:t>
            </a:r>
            <a:r>
              <a:rPr lang="en-US" sz="13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>
              <a:lnSpc>
                <a:spcPts val="1350"/>
              </a:lnSpc>
            </a:pPr>
            <a:r>
              <a:rPr lang="th-TH" sz="1350" dirty="0">
                <a:latin typeface="Angsana New" panose="02020603050405020304" pitchFamily="18" charset="-34"/>
                <a:cs typeface="Angsana New" panose="02020603050405020304" pitchFamily="18" charset="-34"/>
              </a:rPr>
              <a:t>- สถานการณ์โลก</a:t>
            </a:r>
          </a:p>
          <a:p>
            <a:pPr>
              <a:lnSpc>
                <a:spcPts val="1350"/>
              </a:lnSpc>
            </a:pPr>
            <a:r>
              <a:rPr lang="th-TH" sz="1350" dirty="0">
                <a:latin typeface="Angsana New" panose="02020603050405020304" pitchFamily="18" charset="-34"/>
                <a:cs typeface="Angsana New" panose="02020603050405020304" pitchFamily="18" charset="-34"/>
              </a:rPr>
              <a:t>- สถานการทางเศรษฐกิจ</a:t>
            </a:r>
          </a:p>
          <a:p>
            <a:pPr>
              <a:lnSpc>
                <a:spcPts val="1350"/>
              </a:lnSpc>
            </a:pPr>
            <a:r>
              <a:rPr lang="th-TH" sz="1350" dirty="0">
                <a:latin typeface="Angsana New" panose="02020603050405020304" pitchFamily="18" charset="-34"/>
                <a:cs typeface="Angsana New" panose="02020603050405020304" pitchFamily="18" charset="-34"/>
              </a:rPr>
              <a:t>  สังคมและสิ่งแวดล้อม</a:t>
            </a:r>
            <a:br>
              <a:rPr lang="th-TH" sz="1350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350" dirty="0">
                <a:latin typeface="Angsana New" panose="02020603050405020304" pitchFamily="18" charset="-34"/>
                <a:cs typeface="Angsana New" panose="02020603050405020304" pitchFamily="18" charset="-34"/>
              </a:rPr>
              <a:t>  ในประเทศ</a:t>
            </a:r>
          </a:p>
        </p:txBody>
      </p:sp>
      <p:sp>
        <p:nvSpPr>
          <p:cNvPr id="34" name="แผนผังลำดับงาน: หน่วงเวลา 33"/>
          <p:cNvSpPr/>
          <p:nvPr/>
        </p:nvSpPr>
        <p:spPr>
          <a:xfrm rot="10800000">
            <a:off x="106177" y="69797"/>
            <a:ext cx="962168" cy="1523696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5" name="แผนผังลำดับงาน: หน่วงเวลา 34"/>
          <p:cNvSpPr/>
          <p:nvPr/>
        </p:nvSpPr>
        <p:spPr>
          <a:xfrm rot="10800000">
            <a:off x="106177" y="1637135"/>
            <a:ext cx="962168" cy="1523696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แผนผังลำดับงาน: หน่วงเวลา 35"/>
          <p:cNvSpPr/>
          <p:nvPr/>
        </p:nvSpPr>
        <p:spPr>
          <a:xfrm rot="10800000">
            <a:off x="106177" y="3214026"/>
            <a:ext cx="962168" cy="1523696"/>
          </a:xfrm>
          <a:prstGeom prst="flowChartDelay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1826701" y="2384689"/>
            <a:ext cx="1269000" cy="409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38" name="ตัวเชื่อมต่อตรง 37"/>
          <p:cNvCxnSpPr/>
          <p:nvPr/>
        </p:nvCxnSpPr>
        <p:spPr>
          <a:xfrm>
            <a:off x="1843606" y="2282820"/>
            <a:ext cx="0" cy="1080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>
            <a:off x="3073609" y="2304996"/>
            <a:ext cx="0" cy="1080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ลูกศรขวา 39"/>
          <p:cNvSpPr/>
          <p:nvPr/>
        </p:nvSpPr>
        <p:spPr>
          <a:xfrm rot="5400000">
            <a:off x="2814229" y="2421268"/>
            <a:ext cx="176263" cy="11907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3227079" y="2419973"/>
            <a:ext cx="675000" cy="5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2" name="ลูกศรขวา 41"/>
          <p:cNvSpPr/>
          <p:nvPr/>
        </p:nvSpPr>
        <p:spPr>
          <a:xfrm rot="16200000">
            <a:off x="3191213" y="2287229"/>
            <a:ext cx="135000" cy="135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4980189" y="2415275"/>
            <a:ext cx="675000" cy="5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4" name="ลูกศรขวา 43"/>
          <p:cNvSpPr/>
          <p:nvPr/>
        </p:nvSpPr>
        <p:spPr>
          <a:xfrm rot="5400000">
            <a:off x="4376543" y="2612188"/>
            <a:ext cx="181049" cy="19679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45" name="ลูกศรเชื่อมต่อแบบตรง 44"/>
          <p:cNvCxnSpPr/>
          <p:nvPr/>
        </p:nvCxnSpPr>
        <p:spPr>
          <a:xfrm>
            <a:off x="3710642" y="2853479"/>
            <a:ext cx="143100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ลูกศรขวา 45"/>
          <p:cNvSpPr/>
          <p:nvPr/>
        </p:nvSpPr>
        <p:spPr>
          <a:xfrm rot="5400000">
            <a:off x="6380913" y="2339837"/>
            <a:ext cx="245458" cy="19679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7" name="ลูกศรขวา 46"/>
          <p:cNvSpPr/>
          <p:nvPr/>
        </p:nvSpPr>
        <p:spPr>
          <a:xfrm rot="5400000">
            <a:off x="6372158" y="3067905"/>
            <a:ext cx="245458" cy="19679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8" name="เครื่องหมายบั้ง 47"/>
          <p:cNvSpPr/>
          <p:nvPr/>
        </p:nvSpPr>
        <p:spPr>
          <a:xfrm rot="10800000">
            <a:off x="7449897" y="2084392"/>
            <a:ext cx="230918" cy="287080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9" name="สี่เหลี่ยมผืนผ้ามุมมน 48"/>
          <p:cNvSpPr/>
          <p:nvPr/>
        </p:nvSpPr>
        <p:spPr>
          <a:xfrm>
            <a:off x="1437922" y="3623481"/>
            <a:ext cx="1523976" cy="34474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แผนปฏิบัติราชการกระทรวง</a:t>
            </a:r>
          </a:p>
        </p:txBody>
      </p:sp>
      <p:sp>
        <p:nvSpPr>
          <p:cNvPr id="50" name="สี่เหลี่ยมผืนผ้ามุมมน 49"/>
          <p:cNvSpPr/>
          <p:nvPr/>
        </p:nvSpPr>
        <p:spPr>
          <a:xfrm>
            <a:off x="1437922" y="3975874"/>
            <a:ext cx="1523976" cy="3447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1000" rtlCol="0" anchor="ctr"/>
          <a:lstStyle/>
          <a:p>
            <a:pPr algn="ctr">
              <a:lnSpc>
                <a:spcPts val="1125"/>
              </a:lnSpc>
            </a:pPr>
            <a:r>
              <a:rPr lang="th-TH" sz="135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แผนปฏิบัติราชการ</a:t>
            </a:r>
          </a:p>
          <a:p>
            <a:pPr algn="ctr">
              <a:lnSpc>
                <a:spcPts val="1125"/>
              </a:lnSpc>
            </a:pPr>
            <a:r>
              <a:rPr lang="th-TH" sz="135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กรม/หน่วยปฏิบัติ</a:t>
            </a:r>
          </a:p>
        </p:txBody>
      </p:sp>
      <p:sp>
        <p:nvSpPr>
          <p:cNvPr id="51" name="สี่เหลี่ยมผืนผ้ามุมมน 50"/>
          <p:cNvSpPr/>
          <p:nvPr/>
        </p:nvSpPr>
        <p:spPr>
          <a:xfrm>
            <a:off x="3526240" y="3467889"/>
            <a:ext cx="2214000" cy="23339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แผนพัฒนาภาค</a:t>
            </a:r>
          </a:p>
        </p:txBody>
      </p:sp>
      <p:graphicFrame>
        <p:nvGraphicFramePr>
          <p:cNvPr id="52" name="ตาราง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64514"/>
              </p:ext>
            </p:extLst>
          </p:nvPr>
        </p:nvGraphicFramePr>
        <p:xfrm>
          <a:off x="3529377" y="3696982"/>
          <a:ext cx="2210865" cy="9700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36955">
                  <a:extLst>
                    <a:ext uri="{9D8B030D-6E8A-4147-A177-3AD203B41FA5}">
                      <a16:colId xmlns="" xmlns:a16="http://schemas.microsoft.com/office/drawing/2014/main" val="2983888486"/>
                    </a:ext>
                  </a:extLst>
                </a:gridCol>
                <a:gridCol w="736955">
                  <a:extLst>
                    <a:ext uri="{9D8B030D-6E8A-4147-A177-3AD203B41FA5}">
                      <a16:colId xmlns="" xmlns:a16="http://schemas.microsoft.com/office/drawing/2014/main" val="3893923186"/>
                    </a:ext>
                  </a:extLst>
                </a:gridCol>
                <a:gridCol w="736955">
                  <a:extLst>
                    <a:ext uri="{9D8B030D-6E8A-4147-A177-3AD203B41FA5}">
                      <a16:colId xmlns="" xmlns:a16="http://schemas.microsoft.com/office/drawing/2014/main" val="2705742767"/>
                    </a:ext>
                  </a:extLst>
                </a:gridCol>
              </a:tblGrid>
              <a:tr h="242501"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แผนพัฒนาจังหวัด</a:t>
                      </a:r>
                    </a:p>
                  </a:txBody>
                  <a:tcPr marL="0" marR="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แผนพัฒนาจังหวัด</a:t>
                      </a:r>
                    </a:p>
                  </a:txBody>
                  <a:tcPr marL="0" marR="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แผนพัฒนาจังหวัด</a:t>
                      </a:r>
                    </a:p>
                  </a:txBody>
                  <a:tcPr marL="0" marR="0" marT="34290" marB="34290"/>
                </a:tc>
                <a:extLst>
                  <a:ext uri="{0D108BD9-81ED-4DB2-BD59-A6C34878D82A}">
                    <a16:rowId xmlns="" xmlns:a16="http://schemas.microsoft.com/office/drawing/2014/main" val="1841108512"/>
                  </a:ext>
                </a:extLst>
              </a:tr>
              <a:tr h="242501"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แผนอำเภอ</a:t>
                      </a:r>
                    </a:p>
                  </a:txBody>
                  <a:tcPr marL="0" marR="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แผนอำเภอ</a:t>
                      </a:r>
                    </a:p>
                  </a:txBody>
                  <a:tcPr marL="0" marR="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แผนอำเภอ</a:t>
                      </a:r>
                    </a:p>
                  </a:txBody>
                  <a:tcPr marL="0" marR="0" marT="34290" marB="34290"/>
                </a:tc>
                <a:extLst>
                  <a:ext uri="{0D108BD9-81ED-4DB2-BD59-A6C34878D82A}">
                    <a16:rowId xmlns="" xmlns:a16="http://schemas.microsoft.com/office/drawing/2014/main" val="3772204191"/>
                  </a:ext>
                </a:extLst>
              </a:tr>
              <a:tr h="242501"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แผนท้องถิ่น</a:t>
                      </a:r>
                    </a:p>
                  </a:txBody>
                  <a:tcPr marL="0" marR="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แผนท้องถิ่น</a:t>
                      </a:r>
                    </a:p>
                  </a:txBody>
                  <a:tcPr marL="0" marR="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แผนท้องถิ่น</a:t>
                      </a:r>
                    </a:p>
                  </a:txBody>
                  <a:tcPr marL="0" marR="0" marT="34290" marB="34290"/>
                </a:tc>
                <a:extLst>
                  <a:ext uri="{0D108BD9-81ED-4DB2-BD59-A6C34878D82A}">
                    <a16:rowId xmlns="" xmlns:a16="http://schemas.microsoft.com/office/drawing/2014/main" val="533908967"/>
                  </a:ext>
                </a:extLst>
              </a:tr>
              <a:tr h="242501"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แผนชุมชน</a:t>
                      </a:r>
                    </a:p>
                  </a:txBody>
                  <a:tcPr marL="0" marR="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แผนชุมชน</a:t>
                      </a:r>
                    </a:p>
                  </a:txBody>
                  <a:tcPr marL="0" marR="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50" b="1" dirty="0"/>
                        <a:t>แผนชุมชน</a:t>
                      </a:r>
                    </a:p>
                  </a:txBody>
                  <a:tcPr marL="0" marR="0" marT="34290" marB="34290"/>
                </a:tc>
                <a:extLst>
                  <a:ext uri="{0D108BD9-81ED-4DB2-BD59-A6C34878D82A}">
                    <a16:rowId xmlns="" xmlns:a16="http://schemas.microsoft.com/office/drawing/2014/main" val="4181291166"/>
                  </a:ext>
                </a:extLst>
              </a:tr>
            </a:tbl>
          </a:graphicData>
        </a:graphic>
      </p:graphicFrame>
      <p:sp>
        <p:nvSpPr>
          <p:cNvPr id="53" name="สี่เหลี่ยมผืนผ้ามุมมน 52"/>
          <p:cNvSpPr/>
          <p:nvPr/>
        </p:nvSpPr>
        <p:spPr>
          <a:xfrm>
            <a:off x="6243850" y="3289031"/>
            <a:ext cx="2458760" cy="270000"/>
          </a:xfrm>
          <a:prstGeom prst="roundRect">
            <a:avLst/>
          </a:prstGeom>
          <a:solidFill>
            <a:srgbClr val="E6A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แผนงบประมาณเชิงบูรณาการ</a:t>
            </a:r>
          </a:p>
        </p:txBody>
      </p:sp>
      <p:sp>
        <p:nvSpPr>
          <p:cNvPr id="54" name="สี่เหลี่ยมผืนผ้ามุมมน 53"/>
          <p:cNvSpPr/>
          <p:nvPr/>
        </p:nvSpPr>
        <p:spPr>
          <a:xfrm>
            <a:off x="6243851" y="3601285"/>
            <a:ext cx="781334" cy="271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FUNCTION</a:t>
            </a:r>
            <a:endParaRPr lang="th-TH" sz="135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5" name="สี่เหลี่ยมผืนผ้ามุมมน 54"/>
          <p:cNvSpPr/>
          <p:nvPr/>
        </p:nvSpPr>
        <p:spPr>
          <a:xfrm>
            <a:off x="7082564" y="3601285"/>
            <a:ext cx="781334" cy="271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AGENDA</a:t>
            </a:r>
            <a:endParaRPr lang="th-TH" sz="15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6" name="สี่เหลี่ยมผืนผ้ามุมมน 55"/>
          <p:cNvSpPr/>
          <p:nvPr/>
        </p:nvSpPr>
        <p:spPr>
          <a:xfrm>
            <a:off x="7921277" y="3608937"/>
            <a:ext cx="781334" cy="271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AREA</a:t>
            </a:r>
            <a:endParaRPr lang="th-TH" sz="15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57" name="ตัวเชื่อมต่อตรง 56"/>
          <p:cNvCxnSpPr/>
          <p:nvPr/>
        </p:nvCxnSpPr>
        <p:spPr>
          <a:xfrm>
            <a:off x="2186512" y="3352199"/>
            <a:ext cx="4050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ลูกศรขวา 57"/>
          <p:cNvSpPr/>
          <p:nvPr/>
        </p:nvSpPr>
        <p:spPr>
          <a:xfrm rot="5400000">
            <a:off x="2091839" y="3418328"/>
            <a:ext cx="243000" cy="108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9" name="ลูกศรขวา 58"/>
          <p:cNvSpPr/>
          <p:nvPr/>
        </p:nvSpPr>
        <p:spPr>
          <a:xfrm rot="5400000">
            <a:off x="4536871" y="3356641"/>
            <a:ext cx="176263" cy="11907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0" name="ลูกศรขวา 59"/>
          <p:cNvSpPr/>
          <p:nvPr/>
        </p:nvSpPr>
        <p:spPr>
          <a:xfrm rot="16200000">
            <a:off x="5547162" y="2309405"/>
            <a:ext cx="135000" cy="135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1" name="กล่องข้อความ 92"/>
          <p:cNvSpPr txBox="1"/>
          <p:nvPr/>
        </p:nvSpPr>
        <p:spPr>
          <a:xfrm rot="16200000">
            <a:off x="145486" y="631591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ยุทธศาสตร์ชาติ</a:t>
            </a:r>
          </a:p>
        </p:txBody>
      </p:sp>
      <p:sp>
        <p:nvSpPr>
          <p:cNvPr id="62" name="กล่องข้อความ 93"/>
          <p:cNvSpPr txBox="1"/>
          <p:nvPr/>
        </p:nvSpPr>
        <p:spPr>
          <a:xfrm rot="16200000">
            <a:off x="56105" y="2097526"/>
            <a:ext cx="121539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แผนพัฒนาฯ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</a:p>
          <a:p>
            <a:pPr algn="ctr">
              <a:lnSpc>
                <a:spcPts val="2100"/>
              </a:lnSpc>
            </a:pP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นโยบายรัฐบาล</a:t>
            </a:r>
          </a:p>
        </p:txBody>
      </p:sp>
      <p:sp>
        <p:nvSpPr>
          <p:cNvPr id="63" name="กล่องข้อความ 94"/>
          <p:cNvSpPr txBox="1"/>
          <p:nvPr/>
        </p:nvSpPr>
        <p:spPr>
          <a:xfrm rot="16200000">
            <a:off x="162680" y="377582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แผนปฏิบัติการ</a:t>
            </a:r>
          </a:p>
        </p:txBody>
      </p:sp>
      <p:sp>
        <p:nvSpPr>
          <p:cNvPr id="64" name="กล่องข้อความ 95"/>
          <p:cNvSpPr txBox="1"/>
          <p:nvPr/>
        </p:nvSpPr>
        <p:spPr>
          <a:xfrm>
            <a:off x="5864980" y="2265825"/>
            <a:ext cx="13532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5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เพื่อเร่งแปลงโฉมประเทศ</a:t>
            </a:r>
          </a:p>
        </p:txBody>
      </p:sp>
      <p:pic>
        <p:nvPicPr>
          <p:cNvPr id="65" name="รูปภาพ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E0799B23-96C7-4262-88AB-99A22606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3F07460B-BAB1-400E-8B36-AE90AF9A5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F4BFCCD0-E4F8-4CA9-BD5B-E2F45C5DD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622" r="12201" b="-24"/>
          <a:stretch/>
        </p:blipFill>
        <p:spPr>
          <a:xfrm>
            <a:off x="36512" y="-20538"/>
            <a:ext cx="9144000" cy="523604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6513" y="0"/>
            <a:ext cx="9107488" cy="4115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ความเชื่อมโยงยุทธศาสตร์การจัดสรรงบประมาณรายจ่ายประจำปีงบประมาณ พ.ศ. 2561</a:t>
            </a:r>
          </a:p>
        </p:txBody>
      </p:sp>
    </p:spTree>
    <p:extLst>
      <p:ext uri="{BB962C8B-B14F-4D97-AF65-F5344CB8AC3E}">
        <p14:creationId xmlns:p14="http://schemas.microsoft.com/office/powerpoint/2010/main" val="16269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79712" y="133971"/>
            <a:ext cx="6707088" cy="493563"/>
          </a:xfrm>
        </p:spPr>
        <p:txBody>
          <a:bodyPr>
            <a:no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ยุทธศาสตร์การจัดสรรงบประมาณรายจ่าย ประจำปีงบประมาณ พ.ศ. 2561 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588224" y="4797251"/>
            <a:ext cx="233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ที่มา </a:t>
            </a:r>
            <a:r>
              <a:rPr lang="en-US" dirty="0"/>
              <a:t>:</a:t>
            </a:r>
            <a:r>
              <a:rPr lang="th-TH" dirty="0"/>
              <a:t> สำนักงบประมาณ</a:t>
            </a: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13586" r="5771" b="-1683"/>
          <a:stretch/>
        </p:blipFill>
        <p:spPr>
          <a:xfrm>
            <a:off x="179512" y="627534"/>
            <a:ext cx="8745974" cy="4290907"/>
          </a:xfrm>
        </p:spPr>
      </p:pic>
    </p:spTree>
    <p:extLst>
      <p:ext uri="{BB962C8B-B14F-4D97-AF65-F5344CB8AC3E}">
        <p14:creationId xmlns:p14="http://schemas.microsoft.com/office/powerpoint/2010/main" val="32750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2150" y="917561"/>
            <a:ext cx="7116717" cy="735354"/>
          </a:xfrm>
        </p:spPr>
        <p:txBody>
          <a:bodyPr>
            <a:normAutofit/>
          </a:bodyPr>
          <a:lstStyle/>
          <a:p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คนไทยทุกคนได้รับการศึกษาและเรียนรู้ตลอดชีวิตอย่างมีคุณภาพ ดำรงชีวิตอย่างเป็นสุขสอดคล้องกับหลักปรัชญาเศรษฐกิจพอเพียง และการเปลี่ยนแปลงของโลกศตวรรษที่ 21</a:t>
            </a:r>
          </a:p>
        </p:txBody>
      </p:sp>
      <p:grpSp>
        <p:nvGrpSpPr>
          <p:cNvPr id="58" name="กลุ่ม 57"/>
          <p:cNvGrpSpPr/>
          <p:nvPr/>
        </p:nvGrpSpPr>
        <p:grpSpPr>
          <a:xfrm>
            <a:off x="186932" y="2172368"/>
            <a:ext cx="4104456" cy="2845430"/>
            <a:chOff x="1153121" y="2521427"/>
            <a:chExt cx="4793804" cy="3319974"/>
          </a:xfrm>
        </p:grpSpPr>
        <p:sp>
          <p:nvSpPr>
            <p:cNvPr id="23" name="สี่เหลี่ยมผืนผ้า 22"/>
            <p:cNvSpPr/>
            <p:nvPr/>
          </p:nvSpPr>
          <p:spPr>
            <a:xfrm>
              <a:off x="1387737" y="2721685"/>
              <a:ext cx="1441524" cy="155985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การจัดการศึกษาเพื่อความมั่นคงของสังคมและประเทศชาติ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2829261" y="2721684"/>
              <a:ext cx="1441524" cy="155985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การผลิตและพัฒนากำลังคน การวิจัยและนวัตกรรม เพื่อสร้างขีดความสามารถในการแข่งขันของประเทศ 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4270785" y="2721683"/>
              <a:ext cx="1441524" cy="155985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การพัฒนาศักยภาพคนทุก  ช่วงวัยและการก่อสร้างสังคมแห่งการเรียนรู้</a:t>
              </a: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1387737" y="4281542"/>
              <a:ext cx="1441524" cy="155985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การสร้างโอกาสความเสมอภาคและความเท่าเทียมกันทางการศึกษา</a:t>
              </a: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2829261" y="4281540"/>
              <a:ext cx="1441524" cy="155985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การจัดการศึกษาเพื่อสร้างเสริมคุณภาพชีวิตที่เป็นมิตรกับสิ่งแวดล้อม</a:t>
              </a:r>
            </a:p>
          </p:txBody>
        </p:sp>
        <p:sp>
          <p:nvSpPr>
            <p:cNvPr id="30" name="สี่เหลี่ยมผืนผ้า 29"/>
            <p:cNvSpPr/>
            <p:nvPr/>
          </p:nvSpPr>
          <p:spPr>
            <a:xfrm>
              <a:off x="4270785" y="4281538"/>
              <a:ext cx="1441524" cy="1559859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การพัฒนาประสิทธิภาพของระบบบริหารจัดการศึกษา</a:t>
              </a:r>
            </a:p>
          </p:txBody>
        </p:sp>
        <p:sp>
          <p:nvSpPr>
            <p:cNvPr id="31" name="รูปหกเหลี่ยม 30"/>
            <p:cNvSpPr/>
            <p:nvPr/>
          </p:nvSpPr>
          <p:spPr>
            <a:xfrm>
              <a:off x="1153121" y="2521427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1</a:t>
              </a:r>
            </a:p>
          </p:txBody>
        </p:sp>
        <p:sp>
          <p:nvSpPr>
            <p:cNvPr id="32" name="รูปหกเหลี่ยม 31"/>
            <p:cNvSpPr/>
            <p:nvPr/>
          </p:nvSpPr>
          <p:spPr>
            <a:xfrm>
              <a:off x="3315407" y="2521429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2</a:t>
              </a:r>
            </a:p>
          </p:txBody>
        </p:sp>
        <p:sp>
          <p:nvSpPr>
            <p:cNvPr id="33" name="รูปหกเหลี่ยม 32"/>
            <p:cNvSpPr/>
            <p:nvPr/>
          </p:nvSpPr>
          <p:spPr>
            <a:xfrm>
              <a:off x="5426876" y="2521427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3</a:t>
              </a:r>
            </a:p>
          </p:txBody>
        </p:sp>
        <p:sp>
          <p:nvSpPr>
            <p:cNvPr id="34" name="รูปหกเหลี่ยม 33"/>
            <p:cNvSpPr/>
            <p:nvPr/>
          </p:nvSpPr>
          <p:spPr>
            <a:xfrm>
              <a:off x="1237875" y="4217943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4</a:t>
              </a:r>
            </a:p>
          </p:txBody>
        </p:sp>
        <p:sp>
          <p:nvSpPr>
            <p:cNvPr id="35" name="รูปหกเหลี่ยม 34"/>
            <p:cNvSpPr/>
            <p:nvPr/>
          </p:nvSpPr>
          <p:spPr>
            <a:xfrm>
              <a:off x="2746950" y="4217945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5</a:t>
              </a:r>
            </a:p>
          </p:txBody>
        </p:sp>
        <p:sp>
          <p:nvSpPr>
            <p:cNvPr id="36" name="รูปหกเหลี่ยม 35"/>
            <p:cNvSpPr/>
            <p:nvPr/>
          </p:nvSpPr>
          <p:spPr>
            <a:xfrm>
              <a:off x="5477693" y="4217944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6</a:t>
              </a:r>
            </a:p>
          </p:txBody>
        </p:sp>
        <p:grpSp>
          <p:nvGrpSpPr>
            <p:cNvPr id="39" name="กลุ่ม 38"/>
            <p:cNvGrpSpPr/>
            <p:nvPr/>
          </p:nvGrpSpPr>
          <p:grpSpPr>
            <a:xfrm rot="5557099">
              <a:off x="2641836" y="4973630"/>
              <a:ext cx="434227" cy="308028"/>
              <a:chOff x="8193504" y="3188368"/>
              <a:chExt cx="433137" cy="39435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8" name="สี่เหลี่ยมผืนผ้า 37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37" name="วงรี 36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40" name="กลุ่ม 39"/>
            <p:cNvGrpSpPr/>
            <p:nvPr/>
          </p:nvGrpSpPr>
          <p:grpSpPr>
            <a:xfrm rot="16200000">
              <a:off x="2626301" y="3403887"/>
              <a:ext cx="348495" cy="307658"/>
              <a:chOff x="8193504" y="3188368"/>
              <a:chExt cx="433137" cy="39435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1" name="สี่เหลี่ยมผืนผ้า 40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42" name="วงรี 41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43" name="กลุ่ม 42"/>
            <p:cNvGrpSpPr/>
            <p:nvPr/>
          </p:nvGrpSpPr>
          <p:grpSpPr>
            <a:xfrm rot="5400000">
              <a:off x="4125250" y="3403887"/>
              <a:ext cx="348495" cy="307658"/>
              <a:chOff x="8193504" y="3188368"/>
              <a:chExt cx="433137" cy="39435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4" name="สี่เหลี่ยมผืนผ้า 43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45" name="วงรี 44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46" name="กลุ่ม 45"/>
            <p:cNvGrpSpPr/>
            <p:nvPr/>
          </p:nvGrpSpPr>
          <p:grpSpPr>
            <a:xfrm rot="10800000">
              <a:off x="1919215" y="4147965"/>
              <a:ext cx="433137" cy="394351"/>
              <a:chOff x="8193504" y="3188368"/>
              <a:chExt cx="433137" cy="394351"/>
            </a:xfrm>
            <a:solidFill>
              <a:srgbClr val="00B0F0"/>
            </a:solidFill>
          </p:grpSpPr>
          <p:sp>
            <p:nvSpPr>
              <p:cNvPr id="47" name="สี่เหลี่ยมผืนผ้า 46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48" name="วงรี 47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49" name="กลุ่ม 48"/>
            <p:cNvGrpSpPr/>
            <p:nvPr/>
          </p:nvGrpSpPr>
          <p:grpSpPr>
            <a:xfrm rot="10800000">
              <a:off x="4809959" y="4087447"/>
              <a:ext cx="433137" cy="394351"/>
              <a:chOff x="8193504" y="3188368"/>
              <a:chExt cx="433137" cy="394351"/>
            </a:xfrm>
            <a:solidFill>
              <a:srgbClr val="C00000"/>
            </a:solidFill>
          </p:grpSpPr>
          <p:sp>
            <p:nvSpPr>
              <p:cNvPr id="50" name="สี่เหลี่ยมผืนผ้า 49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51" name="วงรี 50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52" name="กลุ่ม 51"/>
            <p:cNvGrpSpPr/>
            <p:nvPr/>
          </p:nvGrpSpPr>
          <p:grpSpPr>
            <a:xfrm>
              <a:off x="3360739" y="4044081"/>
              <a:ext cx="433137" cy="394351"/>
              <a:chOff x="8193504" y="3188368"/>
              <a:chExt cx="433137" cy="394351"/>
            </a:xfrm>
            <a:solidFill>
              <a:srgbClr val="C00000"/>
            </a:solidFill>
          </p:grpSpPr>
          <p:sp>
            <p:nvSpPr>
              <p:cNvPr id="53" name="สี่เหลี่ยมผืนผ้า 52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54" name="วงรี 53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55" name="กลุ่ม 54"/>
            <p:cNvGrpSpPr/>
            <p:nvPr/>
          </p:nvGrpSpPr>
          <p:grpSpPr>
            <a:xfrm rot="16200000">
              <a:off x="3996827" y="5026058"/>
              <a:ext cx="510995" cy="237286"/>
              <a:chOff x="8193504" y="3188368"/>
              <a:chExt cx="433137" cy="394351"/>
            </a:xfrm>
            <a:solidFill>
              <a:srgbClr val="7030A0"/>
            </a:solidFill>
          </p:grpSpPr>
          <p:sp>
            <p:nvSpPr>
              <p:cNvPr id="56" name="สี่เหลี่ยมผืนผ้า 55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57" name="วงรี 56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6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</p:grpSp>
      <p:sp>
        <p:nvSpPr>
          <p:cNvPr id="59" name="สี่เหลี่ยมผืนผ้า 58"/>
          <p:cNvSpPr/>
          <p:nvPr/>
        </p:nvSpPr>
        <p:spPr>
          <a:xfrm>
            <a:off x="1572321" y="1671478"/>
            <a:ext cx="1461822" cy="421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 ยุทธศาสตร์</a:t>
            </a:r>
          </a:p>
        </p:txBody>
      </p:sp>
      <p:grpSp>
        <p:nvGrpSpPr>
          <p:cNvPr id="71" name="กลุ่ม 70"/>
          <p:cNvGrpSpPr/>
          <p:nvPr/>
        </p:nvGrpSpPr>
        <p:grpSpPr>
          <a:xfrm>
            <a:off x="4570809" y="1722977"/>
            <a:ext cx="1941318" cy="3246814"/>
            <a:chOff x="5674454" y="2124371"/>
            <a:chExt cx="2588424" cy="4329085"/>
          </a:xfrm>
        </p:grpSpPr>
        <p:sp>
          <p:nvSpPr>
            <p:cNvPr id="60" name="สี่เหลี่ยมผืนผ้า 59"/>
            <p:cNvSpPr/>
            <p:nvPr/>
          </p:nvSpPr>
          <p:spPr>
            <a:xfrm>
              <a:off x="5827585" y="2942545"/>
              <a:ext cx="2286000" cy="5225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การเข้าถึงโอกาสทางการศึกษา (</a:t>
              </a:r>
              <a:r>
                <a:rPr lang="en-US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Access</a:t>
              </a:r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)</a:t>
              </a:r>
            </a:p>
          </p:txBody>
        </p:sp>
        <p:sp>
          <p:nvSpPr>
            <p:cNvPr id="66" name="สี่เหลี่ยมผืนผ้า 65"/>
            <p:cNvSpPr/>
            <p:nvPr/>
          </p:nvSpPr>
          <p:spPr>
            <a:xfrm>
              <a:off x="5815634" y="3557928"/>
              <a:ext cx="2286000" cy="5225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ความเท่าเทียมทางการศึกษา</a:t>
              </a:r>
            </a:p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(</a:t>
              </a:r>
              <a:r>
                <a:rPr lang="en-US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Equity</a:t>
              </a:r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)</a:t>
              </a:r>
            </a:p>
          </p:txBody>
        </p:sp>
        <p:sp>
          <p:nvSpPr>
            <p:cNvPr id="67" name="สี่เหลี่ยมผืนผ้า 66"/>
            <p:cNvSpPr/>
            <p:nvPr/>
          </p:nvSpPr>
          <p:spPr>
            <a:xfrm>
              <a:off x="5815634" y="4171006"/>
              <a:ext cx="2286000" cy="5225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คุณภาพการศึกษา </a:t>
              </a:r>
            </a:p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(</a:t>
              </a:r>
              <a:r>
                <a:rPr lang="en-US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Quality</a:t>
              </a:r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)</a:t>
              </a:r>
            </a:p>
          </p:txBody>
        </p:sp>
        <p:sp>
          <p:nvSpPr>
            <p:cNvPr id="68" name="สี่เหลี่ยมผืนผ้า 67"/>
            <p:cNvSpPr/>
            <p:nvPr/>
          </p:nvSpPr>
          <p:spPr>
            <a:xfrm>
              <a:off x="5815634" y="4805182"/>
              <a:ext cx="2286000" cy="5225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ประสิทธิภาพ</a:t>
              </a:r>
            </a:p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(</a:t>
              </a:r>
              <a:r>
                <a:rPr lang="en-US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Efficiency</a:t>
              </a:r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)</a:t>
              </a:r>
            </a:p>
          </p:txBody>
        </p:sp>
        <p:sp>
          <p:nvSpPr>
            <p:cNvPr id="69" name="สี่เหลี่ยมผืนผ้า 68"/>
            <p:cNvSpPr/>
            <p:nvPr/>
          </p:nvSpPr>
          <p:spPr>
            <a:xfrm>
              <a:off x="5815634" y="5453584"/>
              <a:ext cx="2286000" cy="6223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ตอบโจทย์บริบทที่เปลี่ยนแปลง</a:t>
              </a:r>
            </a:p>
            <a:p>
              <a:pPr algn="ctr"/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(</a:t>
              </a:r>
              <a:r>
                <a:rPr lang="en-US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Relevancy</a:t>
              </a:r>
              <a:r>
                <a:rPr lang="th-TH" sz="12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)</a:t>
              </a:r>
            </a:p>
          </p:txBody>
        </p:sp>
        <p:sp>
          <p:nvSpPr>
            <p:cNvPr id="70" name="สี่เหลี่ยมผืนผ้า 69"/>
            <p:cNvSpPr/>
            <p:nvPr/>
          </p:nvSpPr>
          <p:spPr>
            <a:xfrm>
              <a:off x="5674454" y="2476941"/>
              <a:ext cx="2588424" cy="3976515"/>
            </a:xfrm>
            <a:prstGeom prst="rect">
              <a:avLst/>
            </a:prstGeom>
            <a:noFill/>
            <a:ln w="571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65" name="สี่เหลี่ยมผืนผ้า 64"/>
            <p:cNvSpPr/>
            <p:nvPr/>
          </p:nvSpPr>
          <p:spPr>
            <a:xfrm>
              <a:off x="5984086" y="2124371"/>
              <a:ext cx="1949096" cy="5616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เป้าหมาย</a:t>
              </a:r>
            </a:p>
          </p:txBody>
        </p:sp>
      </p:grpSp>
      <p:sp>
        <p:nvSpPr>
          <p:cNvPr id="72" name="ลูกศรขวา 71"/>
          <p:cNvSpPr/>
          <p:nvPr/>
        </p:nvSpPr>
        <p:spPr>
          <a:xfrm>
            <a:off x="4161427" y="3117193"/>
            <a:ext cx="259922" cy="406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7121728" y="1703150"/>
            <a:ext cx="1461822" cy="421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ผลลัพธ์สุดท้าย</a:t>
            </a:r>
          </a:p>
        </p:txBody>
      </p:sp>
      <p:pic>
        <p:nvPicPr>
          <p:cNvPr id="76" name="รูปภาพ 7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24" b="83683" l="30285" r="83222">
                        <a14:foregroundMark x1="50999" y1="65832" x2="43186" y2="50000"/>
                        <a14:foregroundMark x1="69291" y1="55250" x2="69291" y2="37399"/>
                        <a14:foregroundMark x1="53059" y1="55977" x2="59055" y2="44992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75" t="15537" r="17017" b="16160"/>
          <a:stretch/>
        </p:blipFill>
        <p:spPr>
          <a:xfrm rot="5400000">
            <a:off x="6955580" y="2457623"/>
            <a:ext cx="1695386" cy="1644693"/>
          </a:xfrm>
          <a:prstGeom prst="rect">
            <a:avLst/>
          </a:prstGeom>
        </p:spPr>
      </p:pic>
      <p:sp>
        <p:nvSpPr>
          <p:cNvPr id="77" name="ลูกศรขวา 76"/>
          <p:cNvSpPr/>
          <p:nvPr/>
        </p:nvSpPr>
        <p:spPr>
          <a:xfrm>
            <a:off x="6661588" y="3153029"/>
            <a:ext cx="259922" cy="406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8" name="ชื่อเรื่อง 1"/>
          <p:cNvSpPr txBox="1">
            <a:spLocks/>
          </p:cNvSpPr>
          <p:nvPr/>
        </p:nvSpPr>
        <p:spPr>
          <a:xfrm>
            <a:off x="5548828" y="236189"/>
            <a:ext cx="2864619" cy="7353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แผนการศึกษาแห่งชาติ (พ.ศ. 2560 – 2579)</a:t>
            </a:r>
          </a:p>
        </p:txBody>
      </p:sp>
      <p:sp>
        <p:nvSpPr>
          <p:cNvPr id="79" name="สี่เหลี่ยมผืนผ้ามุมมน 78"/>
          <p:cNvSpPr/>
          <p:nvPr/>
        </p:nvSpPr>
        <p:spPr>
          <a:xfrm>
            <a:off x="3560477" y="543537"/>
            <a:ext cx="1461822" cy="421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วิสัยทัศน์</a:t>
            </a:r>
          </a:p>
        </p:txBody>
      </p:sp>
      <p:pic>
        <p:nvPicPr>
          <p:cNvPr id="80" name="รูปภาพ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88" y="4499056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6184" y="120696"/>
            <a:ext cx="7763919" cy="620916"/>
          </a:xfrm>
        </p:spPr>
        <p:txBody>
          <a:bodyPr>
            <a:normAutofit/>
          </a:bodyPr>
          <a:lstStyle/>
          <a:p>
            <a:r>
              <a:rPr lang="th-TH" sz="2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นโยบายสำนักงานคณะกรรมการการศึกษาขั้นพื้นฐาน ปีงบประมาณ พ.ศ. 2561</a:t>
            </a:r>
          </a:p>
        </p:txBody>
      </p:sp>
      <p:grpSp>
        <p:nvGrpSpPr>
          <p:cNvPr id="58" name="กลุ่ม 57"/>
          <p:cNvGrpSpPr/>
          <p:nvPr/>
        </p:nvGrpSpPr>
        <p:grpSpPr>
          <a:xfrm>
            <a:off x="69188" y="2425615"/>
            <a:ext cx="3595353" cy="2489981"/>
            <a:chOff x="1153121" y="2521427"/>
            <a:chExt cx="4793804" cy="3319974"/>
          </a:xfrm>
        </p:grpSpPr>
        <p:sp>
          <p:nvSpPr>
            <p:cNvPr id="23" name="สี่เหลี่ยมผืนผ้า 22"/>
            <p:cNvSpPr/>
            <p:nvPr/>
          </p:nvSpPr>
          <p:spPr>
            <a:xfrm>
              <a:off x="1387737" y="2721685"/>
              <a:ext cx="1441524" cy="155985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การจัดการศึกษาเพื่อความมั่นคง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2829261" y="2721684"/>
              <a:ext cx="1441524" cy="155985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พัฒนาคุณภาพผู้เรียนและส่งเสริมการจัดการศึกษาเพื่อสร้างขีดความสามารถในการแข่งขัน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4270785" y="2721683"/>
              <a:ext cx="1441524" cy="155985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th-TH" sz="11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ส่งเสริมสนับสนุนการพัฒนาครูและบุคลากรทางการศึกษา</a:t>
              </a: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1387737" y="4281542"/>
              <a:ext cx="1441524" cy="155985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ขยายโอกาสการเข้าถึงบริการทางการศึกษาและการเรียนรู้อย่างมีคุณภาพ</a:t>
              </a: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2829261" y="4281540"/>
              <a:ext cx="1441524" cy="155985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จัดการศึกษาเพื่อเสริมสร้างคุณภาพชีวิตที่เป็นมิตรกับสิ่งแวดล้อม</a:t>
              </a:r>
            </a:p>
          </p:txBody>
        </p:sp>
        <p:sp>
          <p:nvSpPr>
            <p:cNvPr id="30" name="สี่เหลี่ยมผืนผ้า 29"/>
            <p:cNvSpPr/>
            <p:nvPr/>
          </p:nvSpPr>
          <p:spPr>
            <a:xfrm>
              <a:off x="4270785" y="4281538"/>
              <a:ext cx="1441524" cy="1559859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พัฒนาระบบบริหารจัดการและส่งเสริมการมีส่วนร่วม</a:t>
              </a:r>
            </a:p>
          </p:txBody>
        </p:sp>
        <p:sp>
          <p:nvSpPr>
            <p:cNvPr id="31" name="รูปหกเหลี่ยม 30"/>
            <p:cNvSpPr/>
            <p:nvPr/>
          </p:nvSpPr>
          <p:spPr>
            <a:xfrm>
              <a:off x="1153121" y="2521427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1</a:t>
              </a:r>
            </a:p>
          </p:txBody>
        </p:sp>
        <p:sp>
          <p:nvSpPr>
            <p:cNvPr id="32" name="รูปหกเหลี่ยม 31"/>
            <p:cNvSpPr/>
            <p:nvPr/>
          </p:nvSpPr>
          <p:spPr>
            <a:xfrm>
              <a:off x="3315407" y="2521429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2</a:t>
              </a:r>
            </a:p>
          </p:txBody>
        </p:sp>
        <p:sp>
          <p:nvSpPr>
            <p:cNvPr id="33" name="รูปหกเหลี่ยม 32"/>
            <p:cNvSpPr/>
            <p:nvPr/>
          </p:nvSpPr>
          <p:spPr>
            <a:xfrm>
              <a:off x="5426876" y="2521427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3</a:t>
              </a:r>
            </a:p>
          </p:txBody>
        </p:sp>
        <p:sp>
          <p:nvSpPr>
            <p:cNvPr id="34" name="รูปหกเหลี่ยม 33"/>
            <p:cNvSpPr/>
            <p:nvPr/>
          </p:nvSpPr>
          <p:spPr>
            <a:xfrm>
              <a:off x="1237875" y="4217943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4</a:t>
              </a:r>
            </a:p>
          </p:txBody>
        </p:sp>
        <p:sp>
          <p:nvSpPr>
            <p:cNvPr id="35" name="รูปหกเหลี่ยม 34"/>
            <p:cNvSpPr/>
            <p:nvPr/>
          </p:nvSpPr>
          <p:spPr>
            <a:xfrm>
              <a:off x="2746950" y="4217945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5</a:t>
              </a:r>
            </a:p>
          </p:txBody>
        </p:sp>
        <p:sp>
          <p:nvSpPr>
            <p:cNvPr id="36" name="รูปหกเหลี่ยม 35"/>
            <p:cNvSpPr/>
            <p:nvPr/>
          </p:nvSpPr>
          <p:spPr>
            <a:xfrm>
              <a:off x="5477693" y="4217944"/>
              <a:ext cx="469232" cy="400509"/>
            </a:xfrm>
            <a:prstGeom prst="hexagon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6</a:t>
              </a:r>
            </a:p>
          </p:txBody>
        </p:sp>
        <p:grpSp>
          <p:nvGrpSpPr>
            <p:cNvPr id="39" name="กลุ่ม 38"/>
            <p:cNvGrpSpPr/>
            <p:nvPr/>
          </p:nvGrpSpPr>
          <p:grpSpPr>
            <a:xfrm rot="5557099">
              <a:off x="2641836" y="4973630"/>
              <a:ext cx="434227" cy="308028"/>
              <a:chOff x="8193504" y="3188368"/>
              <a:chExt cx="433137" cy="39435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8" name="สี่เหลี่ยมผืนผ้า 37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37" name="วงรี 36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40" name="กลุ่ม 39"/>
            <p:cNvGrpSpPr/>
            <p:nvPr/>
          </p:nvGrpSpPr>
          <p:grpSpPr>
            <a:xfrm rot="16200000">
              <a:off x="2626301" y="3403887"/>
              <a:ext cx="348495" cy="307658"/>
              <a:chOff x="8193504" y="3188368"/>
              <a:chExt cx="433137" cy="39435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1" name="สี่เหลี่ยมผืนผ้า 40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42" name="วงรี 41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43" name="กลุ่ม 42"/>
            <p:cNvGrpSpPr/>
            <p:nvPr/>
          </p:nvGrpSpPr>
          <p:grpSpPr>
            <a:xfrm rot="5400000">
              <a:off x="4125250" y="3403887"/>
              <a:ext cx="348495" cy="307658"/>
              <a:chOff x="8193504" y="3188368"/>
              <a:chExt cx="433137" cy="394351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4" name="สี่เหลี่ยมผืนผ้า 43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45" name="วงรี 44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46" name="กลุ่ม 45"/>
            <p:cNvGrpSpPr/>
            <p:nvPr/>
          </p:nvGrpSpPr>
          <p:grpSpPr>
            <a:xfrm rot="10800000">
              <a:off x="1919215" y="4147965"/>
              <a:ext cx="433137" cy="394351"/>
              <a:chOff x="8193504" y="3188368"/>
              <a:chExt cx="433137" cy="394351"/>
            </a:xfrm>
            <a:solidFill>
              <a:srgbClr val="00B0F0"/>
            </a:solidFill>
          </p:grpSpPr>
          <p:sp>
            <p:nvSpPr>
              <p:cNvPr id="47" name="สี่เหลี่ยมผืนผ้า 46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48" name="วงรี 47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49" name="กลุ่ม 48"/>
            <p:cNvGrpSpPr/>
            <p:nvPr/>
          </p:nvGrpSpPr>
          <p:grpSpPr>
            <a:xfrm rot="10800000">
              <a:off x="4809959" y="4087447"/>
              <a:ext cx="433137" cy="394351"/>
              <a:chOff x="8193504" y="3188368"/>
              <a:chExt cx="433137" cy="394351"/>
            </a:xfrm>
            <a:solidFill>
              <a:srgbClr val="C00000"/>
            </a:solidFill>
          </p:grpSpPr>
          <p:sp>
            <p:nvSpPr>
              <p:cNvPr id="50" name="สี่เหลี่ยมผืนผ้า 49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51" name="วงรี 50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52" name="กลุ่ม 51"/>
            <p:cNvGrpSpPr/>
            <p:nvPr/>
          </p:nvGrpSpPr>
          <p:grpSpPr>
            <a:xfrm>
              <a:off x="3360739" y="4044081"/>
              <a:ext cx="433137" cy="394351"/>
              <a:chOff x="8193504" y="3188368"/>
              <a:chExt cx="433137" cy="394351"/>
            </a:xfrm>
            <a:solidFill>
              <a:srgbClr val="C00000"/>
            </a:solidFill>
          </p:grpSpPr>
          <p:sp>
            <p:nvSpPr>
              <p:cNvPr id="53" name="สี่เหลี่ยมผืนผ้า 52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54" name="วงรี 53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55" name="กลุ่ม 54"/>
            <p:cNvGrpSpPr/>
            <p:nvPr/>
          </p:nvGrpSpPr>
          <p:grpSpPr>
            <a:xfrm rot="16200000">
              <a:off x="3996827" y="5026058"/>
              <a:ext cx="510995" cy="237286"/>
              <a:chOff x="8193504" y="3188368"/>
              <a:chExt cx="433137" cy="394351"/>
            </a:xfrm>
            <a:solidFill>
              <a:srgbClr val="7030A0"/>
            </a:solidFill>
          </p:grpSpPr>
          <p:sp>
            <p:nvSpPr>
              <p:cNvPr id="56" name="สี่เหลี่ยมผืนผ้า 55"/>
              <p:cNvSpPr/>
              <p:nvPr/>
            </p:nvSpPr>
            <p:spPr>
              <a:xfrm>
                <a:off x="8283741" y="3396441"/>
                <a:ext cx="252664" cy="1862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57" name="วงรี 56"/>
              <p:cNvSpPr/>
              <p:nvPr/>
            </p:nvSpPr>
            <p:spPr>
              <a:xfrm>
                <a:off x="8193504" y="3188368"/>
                <a:ext cx="433137" cy="3132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00" b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</p:grpSp>
      <p:sp>
        <p:nvSpPr>
          <p:cNvPr id="59" name="สี่เหลี่ยมผืนผ้า 58"/>
          <p:cNvSpPr/>
          <p:nvPr/>
        </p:nvSpPr>
        <p:spPr>
          <a:xfrm>
            <a:off x="1135953" y="1930481"/>
            <a:ext cx="1461822" cy="421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 ยุทธศาสตร์</a:t>
            </a:r>
          </a:p>
        </p:txBody>
      </p:sp>
      <p:sp>
        <p:nvSpPr>
          <p:cNvPr id="72" name="ลูกศรขวา 71"/>
          <p:cNvSpPr/>
          <p:nvPr/>
        </p:nvSpPr>
        <p:spPr>
          <a:xfrm>
            <a:off x="3607963" y="2957608"/>
            <a:ext cx="259922" cy="406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7385107" y="1583851"/>
            <a:ext cx="1461822" cy="421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ผลลัพธ์สุดท้าย</a:t>
            </a:r>
          </a:p>
        </p:txBody>
      </p:sp>
      <p:sp>
        <p:nvSpPr>
          <p:cNvPr id="77" name="ลูกศรขวา 76"/>
          <p:cNvSpPr/>
          <p:nvPr/>
        </p:nvSpPr>
        <p:spPr>
          <a:xfrm>
            <a:off x="6995566" y="2989518"/>
            <a:ext cx="259922" cy="40685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3926390" y="741612"/>
            <a:ext cx="2871453" cy="4310551"/>
            <a:chOff x="5410747" y="1142865"/>
            <a:chExt cx="3848596" cy="6672137"/>
          </a:xfrm>
        </p:grpSpPr>
        <p:sp>
          <p:nvSpPr>
            <p:cNvPr id="60" name="สี่เหลี่ยมผืนผ้า 59"/>
            <p:cNvSpPr/>
            <p:nvPr/>
          </p:nvSpPr>
          <p:spPr>
            <a:xfrm>
              <a:off x="5658727" y="1882994"/>
              <a:ext cx="3398937" cy="6601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9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ผู้เรียนก่อนระดับประถมศึกษา และระดับการศึกษาขั้นพื้นฐานทุกคน มีพัฒนาการเหมาะสมตามวัย มีคุณภาพและทักษะการเรียนรู้ในศตวรรษที่ 21</a:t>
              </a:r>
            </a:p>
          </p:txBody>
        </p:sp>
        <p:sp>
          <p:nvSpPr>
            <p:cNvPr id="66" name="สี่เหลี่ยมผืนผ้า 65"/>
            <p:cNvSpPr/>
            <p:nvPr/>
          </p:nvSpPr>
          <p:spPr>
            <a:xfrm>
              <a:off x="5665858" y="2673344"/>
              <a:ext cx="3398937" cy="4980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9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ประชากรวัยเรียนทุกคนได้รับโอกาสในการศึกษาขั้นพื้นฐานอย่างทั่วถึง มีคุณภาพ และเสมอภาค</a:t>
              </a:r>
            </a:p>
          </p:txBody>
        </p:sp>
        <p:sp>
          <p:nvSpPr>
            <p:cNvPr id="67" name="สี่เหลี่ยมผืนผ้า 66"/>
            <p:cNvSpPr/>
            <p:nvPr/>
          </p:nvSpPr>
          <p:spPr>
            <a:xfrm>
              <a:off x="5658727" y="3285894"/>
              <a:ext cx="3398937" cy="536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105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ครูและบุคลากรทางการศึกษา มีสมรรถนะตรงตามสายงาน และมีวัฒนธรรมการทำงานที่มุ่งเน้นผลสัมฤทธิ์</a:t>
              </a:r>
            </a:p>
          </p:txBody>
        </p:sp>
        <p:sp>
          <p:nvSpPr>
            <p:cNvPr id="68" name="สี่เหลี่ยมผืนผ้า 67"/>
            <p:cNvSpPr/>
            <p:nvPr/>
          </p:nvSpPr>
          <p:spPr>
            <a:xfrm>
              <a:off x="5658727" y="3932955"/>
              <a:ext cx="3398937" cy="8258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9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สำนักงานเขตพื้นที่การศึกษา สำนักบริหารงานการศึกษาพิเศษ และสถานศึกษา มีประสิทธิภาพและเป็นกลไกขับเคลื่อนการศึกษาขั้นพื้นฐานตามหลักปรัชญาของเศรษฐกิจพอเพียง สู่คุณภาพระดับมาตรฐานสากล</a:t>
              </a:r>
            </a:p>
          </p:txBody>
        </p:sp>
        <p:sp>
          <p:nvSpPr>
            <p:cNvPr id="69" name="สี่เหลี่ยมผืนผ้า 68"/>
            <p:cNvSpPr/>
            <p:nvPr/>
          </p:nvSpPr>
          <p:spPr>
            <a:xfrm>
              <a:off x="5634709" y="4855388"/>
              <a:ext cx="3398937" cy="7862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825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สำนักงานคณะกรรมการการศึกษาขั้นพื้นฐาน เน้นการทำงานแบบ</a:t>
              </a:r>
              <a:r>
                <a:rPr lang="th-TH" sz="825" b="1" dirty="0" err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บูรณา</a:t>
              </a:r>
              <a:r>
                <a:rPr lang="th-TH" sz="825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 มีเครือข่ายการบริหารจัดการ บริหารแบบมีส่วนร่วมจากทุกภาคส่วนในการจัดการศึกษา กระจายอำนาจและ ความรับผิดชอบสู่สำนักงานเขตพื้นที่การศึกษา และสถานศึกษา</a:t>
              </a:r>
            </a:p>
          </p:txBody>
        </p:sp>
        <p:sp>
          <p:nvSpPr>
            <p:cNvPr id="70" name="สี่เหลี่ยมผืนผ้า 69"/>
            <p:cNvSpPr/>
            <p:nvPr/>
          </p:nvSpPr>
          <p:spPr>
            <a:xfrm>
              <a:off x="5410747" y="1427850"/>
              <a:ext cx="3848596" cy="6387152"/>
            </a:xfrm>
            <a:prstGeom prst="rect">
              <a:avLst/>
            </a:prstGeom>
            <a:noFill/>
            <a:ln w="571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65" name="สี่เหลี่ยมผืนผ้า 64"/>
            <p:cNvSpPr/>
            <p:nvPr/>
          </p:nvSpPr>
          <p:spPr>
            <a:xfrm>
              <a:off x="5909189" y="1142865"/>
              <a:ext cx="2898012" cy="6024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เป้าหมาย</a:t>
              </a:r>
            </a:p>
          </p:txBody>
        </p:sp>
        <p:sp>
          <p:nvSpPr>
            <p:cNvPr id="61" name="สี่เหลี่ยมผืนผ้า 60"/>
            <p:cNvSpPr/>
            <p:nvPr/>
          </p:nvSpPr>
          <p:spPr>
            <a:xfrm>
              <a:off x="5634708" y="5723935"/>
              <a:ext cx="3398937" cy="6076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9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พื้นที่พิเศษ ได้รับการพัฒนาคุณภาพการศึกษาและพัฒนารูปแบบการจัดการศึกษาที่เหมาะสมตามบริบทของพื้นที่</a:t>
              </a:r>
            </a:p>
          </p:txBody>
        </p:sp>
        <p:sp>
          <p:nvSpPr>
            <p:cNvPr id="62" name="สี่เหลี่ยมผืนผ้า 61"/>
            <p:cNvSpPr/>
            <p:nvPr/>
          </p:nvSpPr>
          <p:spPr>
            <a:xfrm>
              <a:off x="5634708" y="6419027"/>
              <a:ext cx="3398937" cy="5649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9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หน่วยงานทุกระดับพัฒนาสื่อ เทคโนโลยี และระบบข้อมูลสารสนเทศเพื่อการบริหารจัดการศึกษาอย่างมีประสิทธิภาพ</a:t>
              </a:r>
            </a:p>
          </p:txBody>
        </p:sp>
        <p:sp>
          <p:nvSpPr>
            <p:cNvPr id="63" name="สี่เหลี่ยมผืนผ้า 62"/>
            <p:cNvSpPr/>
            <p:nvPr/>
          </p:nvSpPr>
          <p:spPr>
            <a:xfrm>
              <a:off x="5634707" y="7084333"/>
              <a:ext cx="3398937" cy="4686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9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หน่วยงานทุกระดับ มีงานวิจัยที่สามารถนำผลไปใช้ในการพัฒนาคุณภาพการจัดการศึกษา</a:t>
              </a:r>
            </a:p>
          </p:txBody>
        </p:sp>
      </p:grpSp>
      <p:pic>
        <p:nvPicPr>
          <p:cNvPr id="64" name="รูปภาพ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27" y="4504826"/>
            <a:ext cx="1980981" cy="511394"/>
          </a:xfrm>
          <a:prstGeom prst="rect">
            <a:avLst/>
          </a:prstGeom>
        </p:spPr>
      </p:pic>
      <p:sp>
        <p:nvSpPr>
          <p:cNvPr id="74" name="ชื่อเรื่อง 1"/>
          <p:cNvSpPr txBox="1">
            <a:spLocks/>
          </p:cNvSpPr>
          <p:nvPr/>
        </p:nvSpPr>
        <p:spPr>
          <a:xfrm>
            <a:off x="627795" y="1163073"/>
            <a:ext cx="3308132" cy="7678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การศึกษาขั้นพื้นฐานของประเทศไทย มีคุณภาพมาตรฐานระดับสากล บนพื้นฐานของความเป็นไทย</a:t>
            </a:r>
          </a:p>
        </p:txBody>
      </p:sp>
      <p:sp>
        <p:nvSpPr>
          <p:cNvPr id="75" name="สี่เหลี่ยมผืนผ้ามุมมน 74"/>
          <p:cNvSpPr/>
          <p:nvPr/>
        </p:nvSpPr>
        <p:spPr>
          <a:xfrm>
            <a:off x="643758" y="804163"/>
            <a:ext cx="1461822" cy="42121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วิสัยทัศน์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7321541" y="2129062"/>
            <a:ext cx="1634802" cy="1991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ผู้เรียน</a:t>
            </a:r>
          </a:p>
          <a:p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เก่ง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ดี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มีทักษะชีวิตที่ดี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มีความสุข</a:t>
            </a:r>
          </a:p>
        </p:txBody>
      </p:sp>
    </p:spTree>
    <p:extLst>
      <p:ext uri="{BB962C8B-B14F-4D97-AF65-F5344CB8AC3E}">
        <p14:creationId xmlns:p14="http://schemas.microsoft.com/office/powerpoint/2010/main" val="28893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5" y="140526"/>
            <a:ext cx="1878305" cy="484889"/>
          </a:xfrm>
          <a:prstGeom prst="rect">
            <a:avLst/>
          </a:prstGeom>
        </p:spPr>
      </p:pic>
      <p:sp>
        <p:nvSpPr>
          <p:cNvPr id="160" name="Rectangle 52"/>
          <p:cNvSpPr>
            <a:spLocks noChangeArrowheads="1"/>
          </p:cNvSpPr>
          <p:nvPr/>
        </p:nvSpPr>
        <p:spPr bwMode="auto">
          <a:xfrm>
            <a:off x="1691680" y="25373"/>
            <a:ext cx="7200800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 defTabSz="685783">
              <a:defRPr/>
            </a:pPr>
            <a:r>
              <a:rPr lang="th-TH" alt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ความเชื่อมโยงระหว่างยุทธศาสตร์ชาติระยะ 20 ปี ยุทธศาสตร์แผนการศึกษาแห่งชาติ จุดเน้นกระทรวงศึกษาธิการ</a:t>
            </a:r>
          </a:p>
          <a:p>
            <a:pPr algn="ctr" defTabSz="685783">
              <a:defRPr/>
            </a:pPr>
            <a:r>
              <a:rPr lang="th-TH" alt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และยุทธศาสตร์สำนักงานคณะกรรมการการศึกษาขั้นพื้นฐาน</a:t>
            </a:r>
            <a:endParaRPr lang="en-US" altLang="th-TH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19" name="กลุ่ม 18"/>
          <p:cNvGrpSpPr/>
          <p:nvPr/>
        </p:nvGrpSpPr>
        <p:grpSpPr>
          <a:xfrm>
            <a:off x="0" y="443426"/>
            <a:ext cx="8842376" cy="4393687"/>
            <a:chOff x="0" y="591235"/>
            <a:chExt cx="11789834" cy="5858249"/>
          </a:xfrm>
        </p:grpSpPr>
        <p:sp>
          <p:nvSpPr>
            <p:cNvPr id="110" name="สี่เหลี่ยมผืนผ้า 1"/>
            <p:cNvSpPr>
              <a:spLocks noChangeArrowheads="1"/>
            </p:cNvSpPr>
            <p:nvPr/>
          </p:nvSpPr>
          <p:spPr bwMode="auto">
            <a:xfrm>
              <a:off x="613833" y="1621367"/>
              <a:ext cx="2269067" cy="514351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1. ความมั่นคง</a:t>
              </a:r>
              <a:endParaRPr lang="th-TH" altLang="th-TH" sz="135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11" name="สี่เหลี่ยมผืนผ้า 2"/>
            <p:cNvSpPr>
              <a:spLocks noChangeArrowheads="1"/>
            </p:cNvSpPr>
            <p:nvPr/>
          </p:nvSpPr>
          <p:spPr bwMode="auto">
            <a:xfrm>
              <a:off x="603250" y="2292351"/>
              <a:ext cx="2269067" cy="71543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2. การสร้างความสามารถ</a:t>
              </a:r>
              <a:b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</a:b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ในการแข่งขัน</a:t>
              </a:r>
              <a:endParaRPr lang="th-TH" altLang="th-TH" sz="135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12" name="สี่เหลี่ยมผืนผ้า 3"/>
            <p:cNvSpPr>
              <a:spLocks noChangeArrowheads="1"/>
            </p:cNvSpPr>
            <p:nvPr/>
          </p:nvSpPr>
          <p:spPr bwMode="auto">
            <a:xfrm>
              <a:off x="603251" y="3123142"/>
              <a:ext cx="2269067" cy="630767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3. การพัฒนาและเสริมสร้างศักยภาพคน</a:t>
              </a:r>
              <a:endParaRPr lang="th-TH" altLang="th-TH" sz="135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13" name="สี่เหลี่ยมผืนผ้า 4"/>
            <p:cNvSpPr>
              <a:spLocks noChangeArrowheads="1"/>
            </p:cNvSpPr>
            <p:nvPr/>
          </p:nvSpPr>
          <p:spPr bwMode="auto">
            <a:xfrm>
              <a:off x="582111" y="3836989"/>
              <a:ext cx="2269067" cy="908049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4. ด้านการสร้างโอกาสและความเสมอภาคและ</a:t>
              </a:r>
              <a:b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</a:b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ความเท่าเทียมกันทางสังคม</a:t>
              </a:r>
              <a:endParaRPr lang="th-TH" altLang="th-TH" sz="135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14" name="สี่เหลี่ยมผืนผ้า 5"/>
            <p:cNvSpPr>
              <a:spLocks noChangeArrowheads="1"/>
            </p:cNvSpPr>
            <p:nvPr/>
          </p:nvSpPr>
          <p:spPr bwMode="auto">
            <a:xfrm>
              <a:off x="583020" y="5736168"/>
              <a:ext cx="2269067" cy="594783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6. การปรับสมดุลและพัฒนาระบบการบริหารจัดการภาครัฐ</a:t>
              </a:r>
              <a:endParaRPr lang="th-TH" altLang="th-TH" sz="135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15" name="สี่เหลี่ยมผืนผ้า 6"/>
            <p:cNvSpPr>
              <a:spLocks noChangeArrowheads="1"/>
            </p:cNvSpPr>
            <p:nvPr/>
          </p:nvSpPr>
          <p:spPr bwMode="auto">
            <a:xfrm>
              <a:off x="612856" y="892748"/>
              <a:ext cx="2259973" cy="61089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68580" tIns="34290" rIns="68580" bIns="34290" anchor="ctr"/>
            <a:lstStyle/>
            <a:p>
              <a:pPr algn="ctr" defTabSz="685783">
                <a:defRPr/>
              </a:pPr>
              <a:r>
                <a:rPr lang="th-TH" altLang="th-TH" sz="1350" b="1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ยุทธศาสตร์ชาติ 20 ปี </a:t>
              </a:r>
              <a:br>
                <a:rPr lang="th-TH" altLang="th-TH" sz="1350" b="1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</a:br>
              <a:r>
                <a:rPr lang="th-TH" altLang="th-TH" sz="1350" b="1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(พ.ศ. 2560-2579)</a:t>
              </a:r>
              <a:endParaRPr lang="th-TH" altLang="th-TH" sz="135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16" name="สี่เหลี่ยมผืนผ้า 8"/>
            <p:cNvSpPr>
              <a:spLocks noChangeArrowheads="1"/>
            </p:cNvSpPr>
            <p:nvPr/>
          </p:nvSpPr>
          <p:spPr bwMode="auto">
            <a:xfrm>
              <a:off x="3328059" y="920035"/>
              <a:ext cx="2759211" cy="57943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68580" tIns="34290" rIns="68580" bIns="34290" anchor="ctr"/>
            <a:lstStyle/>
            <a:p>
              <a:pPr algn="ctr" defTabSz="685783">
                <a:defRPr/>
              </a:pPr>
              <a:r>
                <a:rPr lang="th-TH" altLang="th-TH" sz="1350" b="1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ยุทธศาสตร์แผนการศึกษาแห่งชาติ</a:t>
              </a:r>
              <a:endParaRPr lang="en-US" altLang="th-TH" sz="135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 defTabSz="685783">
                <a:defRPr/>
              </a:pPr>
              <a:r>
                <a:rPr lang="th-TH" altLang="th-TH" sz="1350" b="1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(พ.ศ. 2560 – 2579)</a:t>
              </a:r>
              <a:endParaRPr lang="th-TH" altLang="th-TH" sz="135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17" name="สี่เหลี่ยมผืนผ้า 9"/>
            <p:cNvSpPr>
              <a:spLocks noChangeArrowheads="1"/>
            </p:cNvSpPr>
            <p:nvPr/>
          </p:nvSpPr>
          <p:spPr bwMode="auto">
            <a:xfrm>
              <a:off x="6452278" y="914401"/>
              <a:ext cx="2371725" cy="58507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68580" tIns="34290" rIns="68580" bIns="34290" anchor="ctr"/>
            <a:lstStyle/>
            <a:p>
              <a:pPr algn="ctr" defTabSz="685783">
                <a:defRPr/>
              </a:pPr>
              <a:r>
                <a:rPr lang="th-TH" altLang="th-TH" sz="1350" b="1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จุดเน้นนโยบายกระทรวงศึกษาธิการ</a:t>
              </a:r>
              <a:endParaRPr lang="en-US" altLang="th-TH" sz="135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18" name="สี่เหลี่ยมผืนผ้า 37"/>
            <p:cNvSpPr>
              <a:spLocks noChangeArrowheads="1"/>
            </p:cNvSpPr>
            <p:nvPr/>
          </p:nvSpPr>
          <p:spPr bwMode="auto">
            <a:xfrm>
              <a:off x="3327400" y="2408768"/>
              <a:ext cx="2768600" cy="878417"/>
            </a:xfrm>
            <a:prstGeom prst="rect">
              <a:avLst/>
            </a:prstGeom>
            <a:solidFill>
              <a:srgbClr val="99FF66"/>
            </a:solidFill>
            <a:ln w="6350">
              <a:solidFill>
                <a:srgbClr val="ED7D31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20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2. ด้านการผลิตและพัฒนากำลังคน </a:t>
              </a:r>
              <a:br>
                <a:rPr lang="th-TH" altLang="th-TH" sz="120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</a:br>
              <a:r>
                <a:rPr lang="th-TH" altLang="th-TH" sz="120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การวิจัยและนวัตกรรม เพื่อสร้างขีดความสามารถในการแข่งขันของประเทศ</a:t>
              </a:r>
              <a:endParaRPr lang="en-US" altLang="th-TH" sz="120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19" name="สี่เหลี่ยมผืนผ้า 39"/>
            <p:cNvSpPr>
              <a:spLocks noChangeArrowheads="1"/>
            </p:cNvSpPr>
            <p:nvPr/>
          </p:nvSpPr>
          <p:spPr bwMode="auto">
            <a:xfrm>
              <a:off x="3352800" y="3429000"/>
              <a:ext cx="2743200" cy="628651"/>
            </a:xfrm>
            <a:prstGeom prst="rect">
              <a:avLst/>
            </a:prstGeom>
            <a:solidFill>
              <a:srgbClr val="99FF66"/>
            </a:solidFill>
            <a:ln w="6350">
              <a:solidFill>
                <a:srgbClr val="ED7D31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3. การพัฒนาศักยภาพคนทุกช่วงวัย และการสร้างสังคมแห่งการเรียนรู้</a:t>
              </a:r>
              <a:endParaRPr lang="en-US" altLang="th-TH" sz="135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20" name="สี่เหลี่ยมผืนผ้า 40"/>
            <p:cNvSpPr>
              <a:spLocks noChangeArrowheads="1"/>
            </p:cNvSpPr>
            <p:nvPr/>
          </p:nvSpPr>
          <p:spPr bwMode="auto">
            <a:xfrm>
              <a:off x="3352800" y="4193118"/>
              <a:ext cx="2743200" cy="601133"/>
            </a:xfrm>
            <a:prstGeom prst="rect">
              <a:avLst/>
            </a:prstGeom>
            <a:solidFill>
              <a:srgbClr val="99FF66"/>
            </a:solidFill>
            <a:ln w="6350">
              <a:solidFill>
                <a:srgbClr val="ED7D31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4. การสร้างโอกาส ความเสมอภาค และความเท่าเทียมทางการศึกษา</a:t>
              </a:r>
              <a:endParaRPr lang="en-US" altLang="th-TH" sz="135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21" name="สี่เหลี่ยมผืนผ้า 41"/>
            <p:cNvSpPr>
              <a:spLocks noChangeArrowheads="1"/>
            </p:cNvSpPr>
            <p:nvPr/>
          </p:nvSpPr>
          <p:spPr bwMode="auto">
            <a:xfrm>
              <a:off x="3340101" y="4927600"/>
              <a:ext cx="2755900" cy="635000"/>
            </a:xfrm>
            <a:prstGeom prst="rect">
              <a:avLst/>
            </a:prstGeom>
            <a:solidFill>
              <a:srgbClr val="99FF66"/>
            </a:solidFill>
            <a:ln w="6350">
              <a:solidFill>
                <a:srgbClr val="ED7D31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5. การจัดการศึกษาเพื่อเสริมสร้างคุณภาพชีวิตที่เป็นมิตรกับสิ่งแวดล้อม</a:t>
              </a:r>
              <a:endParaRPr lang="en-US" altLang="th-TH" sz="135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22" name="สี่เหลี่ยมผืนผ้า 42"/>
            <p:cNvSpPr>
              <a:spLocks noChangeArrowheads="1"/>
            </p:cNvSpPr>
            <p:nvPr/>
          </p:nvSpPr>
          <p:spPr bwMode="auto">
            <a:xfrm>
              <a:off x="3327401" y="5679018"/>
              <a:ext cx="2783417" cy="651933"/>
            </a:xfrm>
            <a:prstGeom prst="rect">
              <a:avLst/>
            </a:prstGeom>
            <a:solidFill>
              <a:srgbClr val="99FF66"/>
            </a:solidFill>
            <a:ln w="6350">
              <a:solidFill>
                <a:srgbClr val="ED7D31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6. การพัฒนาประสิทธิภาพของระบบบริหารจัดการศึกษา</a:t>
              </a:r>
              <a:endParaRPr lang="en-US" altLang="th-TH" sz="135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23" name="สี่เหลี่ยมผืนผ้า 7"/>
            <p:cNvSpPr>
              <a:spLocks noChangeArrowheads="1"/>
            </p:cNvSpPr>
            <p:nvPr/>
          </p:nvSpPr>
          <p:spPr bwMode="auto">
            <a:xfrm>
              <a:off x="3333751" y="1646767"/>
              <a:ext cx="2743200" cy="645584"/>
            </a:xfrm>
            <a:prstGeom prst="rect">
              <a:avLst/>
            </a:prstGeom>
            <a:solidFill>
              <a:srgbClr val="99FF66"/>
            </a:solidFill>
            <a:ln w="6350">
              <a:solidFill>
                <a:srgbClr val="ED7D31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35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1. การจัดการศึกษาเพื่อความมั่นคงของสังคมและประเทศชาติ</a:t>
              </a:r>
              <a:endParaRPr lang="th-TH" altLang="th-TH" sz="135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24" name="สี่เหลี่ยมผืนผ้า 38"/>
            <p:cNvSpPr>
              <a:spLocks noChangeArrowheads="1"/>
            </p:cNvSpPr>
            <p:nvPr/>
          </p:nvSpPr>
          <p:spPr bwMode="auto">
            <a:xfrm>
              <a:off x="582112" y="4835525"/>
              <a:ext cx="2269067" cy="797984"/>
            </a:xfrm>
            <a:prstGeom prst="rect">
              <a:avLst/>
            </a:prstGeom>
            <a:solidFill>
              <a:srgbClr val="FFFF66"/>
            </a:solidFill>
            <a:ln w="6350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68580" tIns="34290" rIns="68580" bIns="34290" anchor="ctr"/>
            <a:lstStyle>
              <a:lvl1pPr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 defTabSz="6858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 defTabSz="6858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200" b="1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5. การสร้างการเติบโตบนคุณภาพชีวิตที่เป็นมิตรกับสิ่งแวดล้อม</a:t>
              </a:r>
              <a:endParaRPr lang="th-TH" altLang="th-TH" sz="120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endParaRPr>
            </a:p>
          </p:txBody>
        </p:sp>
        <p:sp>
          <p:nvSpPr>
            <p:cNvPr id="125" name="สี่เหลี่ยมผืนผ้า 30"/>
            <p:cNvSpPr>
              <a:spLocks noChangeArrowheads="1"/>
            </p:cNvSpPr>
            <p:nvPr/>
          </p:nvSpPr>
          <p:spPr bwMode="auto">
            <a:xfrm>
              <a:off x="9078277" y="926022"/>
              <a:ext cx="2711387" cy="55086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68580" tIns="34290" rIns="68580" bIns="34290" anchor="ctr"/>
            <a:lstStyle/>
            <a:p>
              <a:pPr algn="ctr" defTabSz="685783">
                <a:defRPr/>
              </a:pPr>
              <a:r>
                <a:rPr lang="th-TH" altLang="th-TH" sz="1350" b="1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rPr>
                <a:t>ยุทธศาสตร์สำนักงานคณะกรรมการการศึกษาขั้นพื้นฐาน</a:t>
              </a:r>
              <a:endParaRPr lang="th-TH" altLang="th-TH" sz="135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grpSp>
          <p:nvGrpSpPr>
            <p:cNvPr id="126" name="Group 75"/>
            <p:cNvGrpSpPr>
              <a:grpSpLocks/>
            </p:cNvGrpSpPr>
            <p:nvPr/>
          </p:nvGrpSpPr>
          <p:grpSpPr bwMode="auto">
            <a:xfrm>
              <a:off x="6540500" y="1657351"/>
              <a:ext cx="2218267" cy="4792133"/>
              <a:chOff x="0" y="158496"/>
              <a:chExt cx="1866900" cy="4792060"/>
            </a:xfrm>
          </p:grpSpPr>
          <p:sp>
            <p:nvSpPr>
              <p:cNvPr id="127" name="สี่เหลี่ยมผืนผ้า 36"/>
              <p:cNvSpPr/>
              <p:nvPr/>
            </p:nvSpPr>
            <p:spPr>
              <a:xfrm>
                <a:off x="19596" y="158496"/>
                <a:ext cx="1847304" cy="414860"/>
              </a:xfrm>
              <a:prstGeom prst="rect">
                <a:avLst/>
              </a:prstGeom>
              <a:solidFill>
                <a:srgbClr val="00CC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defRPr/>
                </a:pPr>
                <a:r>
                  <a:rPr lang="th-TH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1. จุดเน้นความมั่นคง</a:t>
                </a:r>
                <a:endParaRPr lang="en-US" sz="1350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28" name="สี่เหลี่ยมผืนผ้า 36"/>
              <p:cNvSpPr/>
              <p:nvPr/>
            </p:nvSpPr>
            <p:spPr>
              <a:xfrm>
                <a:off x="8908" y="628389"/>
                <a:ext cx="1849086" cy="764104"/>
              </a:xfrm>
              <a:prstGeom prst="rect">
                <a:avLst/>
              </a:prstGeom>
              <a:solidFill>
                <a:srgbClr val="00CC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defRPr/>
                </a:pPr>
                <a:r>
                  <a:rPr lang="th-TH" sz="120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2. จุดเน้นด้านการผลิตกำลังคนและความสามารถในการแข่งขัน</a:t>
                </a:r>
                <a:endParaRPr lang="en-US" sz="1200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29" name="สี่เหลี่ยมผืนผ้า 36"/>
              <p:cNvSpPr/>
              <p:nvPr/>
            </p:nvSpPr>
            <p:spPr>
              <a:xfrm>
                <a:off x="19596" y="1487742"/>
                <a:ext cx="1847304" cy="649806"/>
              </a:xfrm>
              <a:prstGeom prst="rect">
                <a:avLst/>
              </a:prstGeom>
              <a:solidFill>
                <a:srgbClr val="00CC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  <a:tabLst>
                    <a:tab pos="405279" algn="l"/>
                    <a:tab pos="675306" algn="l"/>
                    <a:tab pos="945332" algn="l"/>
                  </a:tabLst>
                  <a:defRPr/>
                </a:pPr>
                <a:r>
                  <a:rPr lang="th-TH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3. จุดเน้นด้านการพัฒนาและเสริมสร้างศักยภาพคน</a:t>
                </a:r>
                <a:endParaRPr lang="en-US" sz="1350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30" name="สี่เหลี่ยมผืนผ้า 36"/>
              <p:cNvSpPr/>
              <p:nvPr/>
            </p:nvSpPr>
            <p:spPr>
              <a:xfrm>
                <a:off x="8908" y="2234914"/>
                <a:ext cx="1838398" cy="965185"/>
              </a:xfrm>
              <a:prstGeom prst="rect">
                <a:avLst/>
              </a:prstGeom>
              <a:solidFill>
                <a:srgbClr val="00CC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  <a:tabLst>
                    <a:tab pos="405279" algn="l"/>
                    <a:tab pos="675306" algn="l"/>
                    <a:tab pos="945332" algn="l"/>
                  </a:tabLst>
                  <a:defRPr/>
                </a:pPr>
                <a:r>
                  <a:rPr lang="th-TH" sz="1350" b="1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4. จุดเน้นด้านการสร้างโอกาส ความเสมอภาค และความเท่าเทียมกันทางสังคม</a:t>
                </a:r>
                <a:endParaRPr lang="en-US" sz="135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31" name="สี่เหลี่ยมผืนผ้า 36"/>
              <p:cNvSpPr/>
              <p:nvPr/>
            </p:nvSpPr>
            <p:spPr>
              <a:xfrm>
                <a:off x="0" y="3293231"/>
                <a:ext cx="1847305" cy="931319"/>
              </a:xfrm>
              <a:prstGeom prst="rect">
                <a:avLst/>
              </a:prstGeom>
              <a:solidFill>
                <a:srgbClr val="00CC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defRPr/>
                </a:pPr>
                <a:r>
                  <a:rPr lang="th-TH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5. จุดเน้นด้านการสร้างเสริมคุณภาพชีวิตประชาชนที่เป็นมิตรกับสิ่งแวดล้อม</a:t>
                </a:r>
                <a:endParaRPr lang="en-US" sz="1350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32" name="สี่เหลี่ยมผืนผ้า 36"/>
              <p:cNvSpPr/>
              <p:nvPr/>
            </p:nvSpPr>
            <p:spPr>
              <a:xfrm>
                <a:off x="8908" y="4319799"/>
                <a:ext cx="1849086" cy="630757"/>
              </a:xfrm>
              <a:prstGeom prst="rect">
                <a:avLst/>
              </a:prstGeom>
              <a:solidFill>
                <a:srgbClr val="00CCFF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thaiDist">
                  <a:lnSpc>
                    <a:spcPct val="107000"/>
                  </a:lnSpc>
                  <a:spcAft>
                    <a:spcPts val="600"/>
                  </a:spcAft>
                  <a:tabLst>
                    <a:tab pos="405279" algn="l"/>
                    <a:tab pos="675306" algn="l"/>
                    <a:tab pos="877707" algn="l"/>
                    <a:tab pos="945332" algn="l"/>
                  </a:tabLst>
                  <a:defRPr/>
                </a:pPr>
                <a:r>
                  <a:rPr lang="th-TH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6.</a:t>
                </a:r>
                <a:r>
                  <a:rPr lang="th-TH" sz="1350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 </a:t>
                </a:r>
                <a:r>
                  <a:rPr lang="th-TH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จุดเน้นการพัฒนาระบบและการบริหารจัดการ</a:t>
                </a:r>
                <a:endParaRPr lang="en-US" sz="1350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</p:grpSp>
        <p:cxnSp>
          <p:nvCxnSpPr>
            <p:cNvPr id="133" name="ลูกศรเชื่อมต่อแบบตรง 22"/>
            <p:cNvCxnSpPr>
              <a:stCxn id="119" idx="3"/>
              <a:endCxn id="128" idx="1"/>
            </p:cNvCxnSpPr>
            <p:nvPr/>
          </p:nvCxnSpPr>
          <p:spPr>
            <a:xfrm flipV="1">
              <a:off x="6096001" y="2510368"/>
              <a:ext cx="455084" cy="12340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83"/>
            <p:cNvGrpSpPr>
              <a:grpSpLocks/>
            </p:cNvGrpSpPr>
            <p:nvPr/>
          </p:nvGrpSpPr>
          <p:grpSpPr bwMode="auto">
            <a:xfrm>
              <a:off x="9078385" y="1547285"/>
              <a:ext cx="2711449" cy="4743449"/>
              <a:chOff x="0" y="108873"/>
              <a:chExt cx="1866900" cy="4744401"/>
            </a:xfrm>
          </p:grpSpPr>
          <p:sp>
            <p:nvSpPr>
              <p:cNvPr id="135" name="สี่เหลี่ยมผืนผ้า 36"/>
              <p:cNvSpPr/>
              <p:nvPr/>
            </p:nvSpPr>
            <p:spPr>
              <a:xfrm>
                <a:off x="18945" y="108873"/>
                <a:ext cx="1847955" cy="522921"/>
              </a:xfrm>
              <a:prstGeom prst="rect">
                <a:avLst/>
              </a:prstGeom>
              <a:solidFill>
                <a:srgbClr val="00FF99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defRPr/>
                </a:pPr>
                <a:r>
                  <a:rPr lang="th-TH" sz="1350" b="1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1. จัดการศึกษาเพื่อความมั่นคง</a:t>
                </a:r>
                <a:endParaRPr lang="en-US" sz="135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36" name="สี่เหลี่ยมผืนผ้า 36"/>
              <p:cNvSpPr/>
              <p:nvPr/>
            </p:nvSpPr>
            <p:spPr>
              <a:xfrm>
                <a:off x="10201" y="731298"/>
                <a:ext cx="1846498" cy="965394"/>
              </a:xfrm>
              <a:prstGeom prst="rect">
                <a:avLst/>
              </a:prstGeom>
              <a:solidFill>
                <a:srgbClr val="00FF99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defRPr/>
                </a:pPr>
                <a:r>
                  <a:rPr lang="th-TH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2. พัฒนาคุณภาพผู้เรียนและส่งเสริมการจัดการศึกษาเพื่อสร้างขีดความสามารถในการแข่งขัน</a:t>
                </a:r>
                <a:endParaRPr lang="en-US" sz="1350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37" name="สี่เหลี่ยมผืนผ้า 36"/>
              <p:cNvSpPr/>
              <p:nvPr/>
            </p:nvSpPr>
            <p:spPr>
              <a:xfrm>
                <a:off x="18945" y="1796194"/>
                <a:ext cx="1847955" cy="590669"/>
              </a:xfrm>
              <a:prstGeom prst="rect">
                <a:avLst/>
              </a:prstGeom>
              <a:solidFill>
                <a:srgbClr val="00FF99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  <a:tabLst>
                    <a:tab pos="405279" algn="l"/>
                    <a:tab pos="675306" algn="l"/>
                    <a:tab pos="945332" algn="l"/>
                  </a:tabLst>
                  <a:defRPr/>
                </a:pPr>
                <a:r>
                  <a:rPr lang="th-TH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3. ส่งเสริมสนับสนุนการพัฒนาครูและบุคลากรทางการศึกษา</a:t>
                </a:r>
                <a:endParaRPr lang="en-US" sz="1350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38" name="สี่เหลี่ยมผืนผ้า 36"/>
              <p:cNvSpPr/>
              <p:nvPr/>
            </p:nvSpPr>
            <p:spPr>
              <a:xfrm>
                <a:off x="10201" y="2456727"/>
                <a:ext cx="1856699" cy="844720"/>
              </a:xfrm>
              <a:prstGeom prst="rect">
                <a:avLst/>
              </a:prstGeom>
              <a:solidFill>
                <a:srgbClr val="00FF99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  <a:tabLst>
                    <a:tab pos="405279" algn="l"/>
                    <a:tab pos="675306" algn="l"/>
                    <a:tab pos="945332" algn="l"/>
                  </a:tabLst>
                  <a:defRPr/>
                </a:pPr>
                <a:r>
                  <a:rPr lang="th-TH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4. ขยายโอกาสการเข้าถึงบริการทางการศึกษาและการเรียนรู้อย่างมีคุณภาพ</a:t>
                </a:r>
                <a:r>
                  <a:rPr lang="en-US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 </a:t>
                </a:r>
                <a:endParaRPr lang="en-US" sz="1350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39" name="สี่เหลี่ยมผืนผ้า 36"/>
              <p:cNvSpPr/>
              <p:nvPr/>
            </p:nvSpPr>
            <p:spPr>
              <a:xfrm>
                <a:off x="0" y="3381896"/>
                <a:ext cx="1847955" cy="838368"/>
              </a:xfrm>
              <a:prstGeom prst="rect">
                <a:avLst/>
              </a:prstGeom>
              <a:solidFill>
                <a:srgbClr val="00FF99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lnSpc>
                    <a:spcPct val="107000"/>
                  </a:lnSpc>
                  <a:defRPr/>
                </a:pPr>
                <a:r>
                  <a:rPr lang="th-TH" sz="135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5. จัดการศึกษาเพื่อเสริมสร้างคุณภาพชีวิตที่เป็นมิตรกับสิ่งแวดล้อม</a:t>
                </a:r>
                <a:endParaRPr lang="en-US" sz="1350" dirty="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140" name="สี่เหลี่ยมผืนผ้า 36"/>
              <p:cNvSpPr/>
              <p:nvPr/>
            </p:nvSpPr>
            <p:spPr>
              <a:xfrm>
                <a:off x="10201" y="4296480"/>
                <a:ext cx="1846498" cy="556794"/>
              </a:xfrm>
              <a:prstGeom prst="rect">
                <a:avLst/>
              </a:prstGeom>
              <a:solidFill>
                <a:srgbClr val="00FF99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thaiDist">
                  <a:lnSpc>
                    <a:spcPct val="107000"/>
                  </a:lnSpc>
                  <a:spcAft>
                    <a:spcPts val="600"/>
                  </a:spcAft>
                  <a:tabLst>
                    <a:tab pos="405279" algn="l"/>
                    <a:tab pos="675306" algn="l"/>
                    <a:tab pos="877707" algn="l"/>
                    <a:tab pos="945332" algn="l"/>
                  </a:tabLst>
                  <a:defRPr/>
                </a:pPr>
                <a:r>
                  <a:rPr lang="th-TH" sz="1350" b="1">
                    <a:latin typeface="TH SarabunIT๙" panose="020B0500040200020003" pitchFamily="34" charset="-34"/>
                    <a:ea typeface="Calibri" panose="020F0502020204030204" pitchFamily="34" charset="0"/>
                    <a:cs typeface="TH SarabunIT๙" panose="020B0500040200020003" pitchFamily="34" charset="-34"/>
                  </a:rPr>
                  <a:t>6. พัฒนาระบบบริหารจัดการและส่งเสริมการมีส่วนร่วม</a:t>
                </a:r>
                <a:endParaRPr lang="en-US" sz="1350">
                  <a:latin typeface="TH SarabunIT๙" panose="020B0500040200020003" pitchFamily="34" charset="-34"/>
                  <a:ea typeface="Calibri" panose="020F0502020204030204" pitchFamily="34" charset="0"/>
                  <a:cs typeface="TH SarabunIT๙" panose="020B0500040200020003" pitchFamily="34" charset="-34"/>
                </a:endParaRPr>
              </a:p>
            </p:txBody>
          </p:sp>
        </p:grpSp>
        <p:cxnSp>
          <p:nvCxnSpPr>
            <p:cNvPr id="149" name="ลูกศรเชื่อมต่อแบบตรง 18"/>
            <p:cNvCxnSpPr>
              <a:stCxn id="118" idx="3"/>
              <a:endCxn id="129" idx="1"/>
            </p:cNvCxnSpPr>
            <p:nvPr/>
          </p:nvCxnSpPr>
          <p:spPr>
            <a:xfrm>
              <a:off x="6096000" y="2849034"/>
              <a:ext cx="465667" cy="46355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ลูกศรเชื่อมต่อแบบตรง 43"/>
            <p:cNvCxnSpPr>
              <a:stCxn id="118" idx="3"/>
              <a:endCxn id="128" idx="1"/>
            </p:cNvCxnSpPr>
            <p:nvPr/>
          </p:nvCxnSpPr>
          <p:spPr>
            <a:xfrm flipV="1">
              <a:off x="6096001" y="2510367"/>
              <a:ext cx="455084" cy="3386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ลูกศรเชื่อมต่อแบบตรง 43"/>
            <p:cNvCxnSpPr>
              <a:stCxn id="119" idx="3"/>
              <a:endCxn id="129" idx="1"/>
            </p:cNvCxnSpPr>
            <p:nvPr/>
          </p:nvCxnSpPr>
          <p:spPr>
            <a:xfrm flipV="1">
              <a:off x="6096000" y="3312584"/>
              <a:ext cx="465667" cy="431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tangle 77"/>
            <p:cNvSpPr>
              <a:spLocks noChangeArrowheads="1"/>
            </p:cNvSpPr>
            <p:nvPr/>
          </p:nvSpPr>
          <p:spPr bwMode="auto">
            <a:xfrm>
              <a:off x="0" y="591235"/>
              <a:ext cx="184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580" tIns="34290" rIns="68580" bIns="3429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EucrosiaUPC" panose="02020603050405020304" pitchFamily="18" charset="-34"/>
                  <a:cs typeface="EucrosiaUPC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h-TH" altLang="th-TH" sz="270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6" name="ลูกศรขวา 5"/>
            <p:cNvSpPr/>
            <p:nvPr/>
          </p:nvSpPr>
          <p:spPr>
            <a:xfrm>
              <a:off x="2998633" y="1773631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2" name="ลูกศรขวา 161"/>
            <p:cNvSpPr/>
            <p:nvPr/>
          </p:nvSpPr>
          <p:spPr>
            <a:xfrm>
              <a:off x="2982168" y="5844646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3" name="ลูกศรขวา 162"/>
            <p:cNvSpPr/>
            <p:nvPr/>
          </p:nvSpPr>
          <p:spPr>
            <a:xfrm>
              <a:off x="2979417" y="5091113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4" name="ลูกศรขวา 163"/>
            <p:cNvSpPr/>
            <p:nvPr/>
          </p:nvSpPr>
          <p:spPr>
            <a:xfrm>
              <a:off x="2999606" y="2557991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5" name="ลูกศรขวา 164"/>
            <p:cNvSpPr/>
            <p:nvPr/>
          </p:nvSpPr>
          <p:spPr>
            <a:xfrm>
              <a:off x="3027580" y="3425540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6" name="ลูกศรขวา 165"/>
            <p:cNvSpPr/>
            <p:nvPr/>
          </p:nvSpPr>
          <p:spPr>
            <a:xfrm>
              <a:off x="2999765" y="4293089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7" name="ลูกศรขวา 166"/>
            <p:cNvSpPr/>
            <p:nvPr/>
          </p:nvSpPr>
          <p:spPr>
            <a:xfrm>
              <a:off x="6238480" y="1807693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8" name="ลูกศรขวา 167"/>
            <p:cNvSpPr/>
            <p:nvPr/>
          </p:nvSpPr>
          <p:spPr>
            <a:xfrm>
              <a:off x="6222015" y="5878708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9" name="ลูกศรขวา 168"/>
            <p:cNvSpPr/>
            <p:nvPr/>
          </p:nvSpPr>
          <p:spPr>
            <a:xfrm>
              <a:off x="6219264" y="5125175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70" name="ลูกศรขวา 169"/>
            <p:cNvSpPr/>
            <p:nvPr/>
          </p:nvSpPr>
          <p:spPr>
            <a:xfrm>
              <a:off x="6239612" y="4327151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71" name="ลูกศรขวา 170"/>
            <p:cNvSpPr/>
            <p:nvPr/>
          </p:nvSpPr>
          <p:spPr>
            <a:xfrm>
              <a:off x="8815537" y="1747702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72" name="ลูกศรขวา 171"/>
            <p:cNvSpPr/>
            <p:nvPr/>
          </p:nvSpPr>
          <p:spPr>
            <a:xfrm>
              <a:off x="8799255" y="5866871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73" name="ลูกศรขวา 172"/>
            <p:cNvSpPr/>
            <p:nvPr/>
          </p:nvSpPr>
          <p:spPr>
            <a:xfrm>
              <a:off x="8796321" y="5065184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74" name="ลูกศรขวา 173"/>
            <p:cNvSpPr/>
            <p:nvPr/>
          </p:nvSpPr>
          <p:spPr>
            <a:xfrm>
              <a:off x="8815537" y="2458250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75" name="ลูกศรขวา 174"/>
            <p:cNvSpPr/>
            <p:nvPr/>
          </p:nvSpPr>
          <p:spPr>
            <a:xfrm>
              <a:off x="8836458" y="3192469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76" name="ลูกศรขวา 175"/>
            <p:cNvSpPr/>
            <p:nvPr/>
          </p:nvSpPr>
          <p:spPr>
            <a:xfrm>
              <a:off x="8815537" y="4143517"/>
              <a:ext cx="215152" cy="333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66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9"/>
            <a:ext cx="8928992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1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แผนผังความเชื่อมโยงสาระสำคัญของแผนปฏิบัติราชการประจำปีงบประมาณ พ.ศ. 2561 ของสำนักงานคณะกรรมการการศึกษาขั้นพื้นฐาน</a:t>
            </a:r>
            <a:endPara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2411760" y="627534"/>
            <a:ext cx="6517232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การศึกษาขั้นพื้นฐานของประเทศไทยมีคุณภาพและมาตรฐานระดับสากล บนพื้นฐานของความเป็นไทย</a:t>
            </a:r>
            <a:endPara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748805" y="627534"/>
            <a:ext cx="1276083" cy="432048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วิสัยทัศน์</a:t>
            </a:r>
            <a:endPara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196314" y="1164991"/>
            <a:ext cx="1276083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พันธ</a:t>
            </a:r>
            <a:r>
              <a:rPr lang="th-TH" sz="1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</a:t>
            </a:r>
            <a:endPara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2123728" y="1164991"/>
            <a:ext cx="1276083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800" b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พันธกิจ</a:t>
            </a:r>
            <a:endPara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8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4130102" y="1177678"/>
            <a:ext cx="1276083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ยุทธศาสตร์</a:t>
            </a:r>
            <a:endPara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6228184" y="1164991"/>
            <a:ext cx="1276083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กลยุทธ์</a:t>
            </a:r>
            <a:endPara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110763" y="1683144"/>
            <a:ext cx="1276083" cy="941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1. ส่งเสริมและสนับสนุนให้ประชากรวัยเรียนทุกคนได้รับการศึกษาอย่างทั่วถึงและมีคุณภาพ</a:t>
            </a:r>
            <a:endParaRPr lang="th-TH" sz="1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110764" y="2815969"/>
            <a:ext cx="1276083" cy="941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2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ส่งเสริมให้ผู้เรียนมีคุณธรรม จริยธรรม มีคุณลักษณะอันพึงประสงค์ตามหลักสูตรและค่านิยม 12 ประการ</a:t>
            </a:r>
            <a:endParaRPr lang="th-TH" sz="1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127565" y="3929490"/>
            <a:ext cx="1276083" cy="941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3. พัฒนาระบบบริหารจัดการ ที่เน้นการมีส่วนร่วม การบูร</a:t>
            </a:r>
            <a:r>
              <a:rPr lang="th-TH" sz="105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ณา</a:t>
            </a:r>
            <a:r>
              <a:rPr lang="th-TH" sz="10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การการจัดการศึกษาและเสริมสร้างความรับผิดชอบต่อคุณภาพการศึกษา</a:t>
            </a:r>
            <a:endParaRPr lang="th-TH" sz="105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1610729" y="1735848"/>
            <a:ext cx="2169183" cy="8359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ผู้เรียนระดับก่อนประถมศึกษา และระดับการศึกษาขั้นพื้นฐานทุกคน มีพัฒนาการเหมาะสมตามวัย มีคุณภาพและทักษะการเรียนรู้ในศตวรรษที่ 21 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ประชากรวัยเรียนทุกคนได้รับโอกาสในการศึกษาขั้นพื้นฐานอย่างทั่วถึง มีคุณภาพ และเสมอภาค</a:t>
            </a:r>
            <a:endParaRPr lang="th-TH" sz="9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1601672" y="2638551"/>
            <a:ext cx="2178240" cy="22603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3. ครูและบุคลากรทางการศึกษา มีสมรรถนะตรงตามสายงาน และมีวัฒนธรรมการทำงานที่มุ่งเน้นผลสัมฤทธิ์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4. สำนักงานเขตพื้นที่การศึกษา สำนักบริหารงานการศึกษาพิเศษ และสถานศึกษา มีประสิทธิภาพ และเป็นกลไกขับเคลื่อนการศึกษาขั้นพื้นฐาน ตามหลักปรัชญาของเศรษฐกิจพอเพียง </a:t>
            </a:r>
            <a:r>
              <a:rPr lang="th-TH" sz="9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9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9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สู่</a:t>
            </a:r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คุณภาพระดับมาตรฐานสากล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5. สำนักงานคณะกรรมการการศึกษาขั้นพื้นฐาน เน้นการทำงานแบบ</a:t>
            </a:r>
            <a:r>
              <a:rPr lang="th-TH" sz="9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บูรณา</a:t>
            </a:r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 มีเครือข่ายการบริหารจัดการ บริหารแบบมีส่วนร่วมจากทุกภาคส่วน ในการจัดการศึกษา กระจายอำนาจ และความรับผิดชอบสู่สำนักงานเขตพื้นที่การศึกษาและสถานศึกษา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6. พื้นที่พิเศษ ได้รับการพัฒนาคุณภาพการศึกษาและพัฒนารูปแบบการจัดการศึกษาที่เหมาะสมตามบริบทของพื้นที่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7. หน่วยงานทุกระดับพัฒนาสื่อ เทคโนโลยี และระบบข้อมูลสารสนเทศเพื่อการบริหารจัดการศึกษาอย่างมีประสิทธิภาพ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8. หน่วยงานทุกระดับ มีงานวิจัยที่สามารถนำผลไปใช้ในการพัฒนาคุณภาพการจัดการศึกษา</a:t>
            </a:r>
            <a:endParaRPr lang="th-TH" sz="9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4001222" y="1735848"/>
            <a:ext cx="1512168" cy="2598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1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1. จัด</a:t>
            </a:r>
            <a:r>
              <a:rPr lang="th-TH" sz="11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การศึกษาเพื่อความมั่นคง</a:t>
            </a:r>
          </a:p>
        </p:txBody>
      </p:sp>
      <p:sp>
        <p:nvSpPr>
          <p:cNvPr id="18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3995936" y="2070307"/>
            <a:ext cx="1512168" cy="5682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พัฒนา</a:t>
            </a:r>
            <a:r>
              <a:rPr lang="th-TH" sz="1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คุณภาพผู้เรียนและส่งเสริมการจัดการศึกษาเพื่อสร้างขีดความสามารถในการแข่งขัน</a:t>
            </a:r>
          </a:p>
        </p:txBody>
      </p:sp>
      <p:sp>
        <p:nvSpPr>
          <p:cNvPr id="19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3995936" y="2745242"/>
            <a:ext cx="1512168" cy="3571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9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4. ขยาย</a:t>
            </a:r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โอกาสการเข้าถึงบริการทางการศึกษาและการเรียนรู้อย่างมีคุณภาพ</a:t>
            </a:r>
          </a:p>
        </p:txBody>
      </p:sp>
      <p:sp>
        <p:nvSpPr>
          <p:cNvPr id="20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3995936" y="3281417"/>
            <a:ext cx="1512168" cy="3678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5. จัด</a:t>
            </a:r>
            <a:r>
              <a:rPr lang="th-TH" sz="1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การศึกษาเพื่อเสริมสร้างคุณภาพชีวิตที่เป็นมิตรกับสิ่งแวดล้อม</a:t>
            </a:r>
          </a:p>
        </p:txBody>
      </p:sp>
      <p:sp>
        <p:nvSpPr>
          <p:cNvPr id="21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3995936" y="3840158"/>
            <a:ext cx="1512168" cy="4038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3. ส่งเสริมสนับสนุนการพัฒนาครูและบุคลากรทางการศึกษา</a:t>
            </a:r>
          </a:p>
        </p:txBody>
      </p:sp>
      <p:sp>
        <p:nvSpPr>
          <p:cNvPr id="22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3995936" y="4423004"/>
            <a:ext cx="1512168" cy="4425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1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6. พัฒนาระบบบริหารจัดการและส่งเสริมการมีส่วน</a:t>
            </a:r>
            <a:r>
              <a:rPr lang="th-TH" sz="11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</a:t>
            </a:r>
            <a:endParaRPr lang="th-TH" sz="11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5804460" y="1707883"/>
            <a:ext cx="3274716" cy="6213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เสริมสร้างความมั่นคงของสถาบันหลัก และการปกครองในระบอบประชาธิปไตยอันมีพระมหากษัตริย์ทรงเป็นประมุข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ปลูกฝังผู้เรียนด้านคุณธรรม จริยธรรม และค่านิยมที่พึงประสงค์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3. พัฒนาการจัดการศึกษาโรงเรียนในเขตพื้นที่พิเศษให้เหมาะสมตามบริบทของพื้นที่</a:t>
            </a:r>
          </a:p>
        </p:txBody>
      </p:sp>
      <p:sp>
        <p:nvSpPr>
          <p:cNvPr id="24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5797638" y="2370621"/>
            <a:ext cx="3274716" cy="6668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เสริมสร้างความเข็มแข็งในการพัฒนาผู้เรียนอย่างมีคุณภาพด้วยการปรับหลักสูตร การวัดและประเมินผลที่เหมาะสม</a:t>
            </a:r>
          </a:p>
          <a:p>
            <a:r>
              <a:rPr lang="th-TH" sz="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พัฒนาคุณภาพกระบวนการเรียนรู้</a:t>
            </a:r>
          </a:p>
          <a:p>
            <a:r>
              <a:rPr lang="th-TH" sz="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3. สร้างขีดความสามารถในการแข่งขัน</a:t>
            </a:r>
          </a:p>
          <a:p>
            <a:r>
              <a:rPr lang="th-TH" sz="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4. ส่งเสริมสนับสนุนการทำวิจัย และนำผลการวิจัยไปใช้พัฒนาคุณภาพการจัดการศึกษา</a:t>
            </a:r>
            <a:endParaRPr lang="th-TH" sz="8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5796136" y="3099753"/>
            <a:ext cx="3274716" cy="3600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เพิ่มโอกาสการเข้าถึงการศึกษาที่มีคุณภาพ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ลดความเหลื่อมล้ำทางการศึกษา</a:t>
            </a:r>
          </a:p>
        </p:txBody>
      </p:sp>
      <p:sp>
        <p:nvSpPr>
          <p:cNvPr id="26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5796136" y="3563369"/>
            <a:ext cx="3274716" cy="286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0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1. จัด</a:t>
            </a:r>
            <a:r>
              <a:rPr lang="th-TH" sz="10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การศึกษาเพื่อสร้างเสริมคุณภาพชีวิต</a:t>
            </a:r>
          </a:p>
        </p:txBody>
      </p:sp>
      <p:sp>
        <p:nvSpPr>
          <p:cNvPr id="27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5796136" y="3890940"/>
            <a:ext cx="3274716" cy="475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พัฒนาครูและบุคลากรทางการศึกษา ให้สามารถจัดการเรียนรู้อย่างมีคุณภาพ ในรูปแบบที่หลากหลาย</a:t>
            </a:r>
          </a:p>
          <a:p>
            <a:r>
              <a:rPr lang="th-TH" sz="9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พัฒนาระบบการบริหารงานบุคคลให้มีประสิทธิภาพ โดยเชื่อมโยงกับหน่วยงานที่</a:t>
            </a:r>
            <a:r>
              <a:rPr lang="th-TH" sz="9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เกี่ยวข้อง</a:t>
            </a:r>
            <a:endParaRPr lang="th-TH" sz="9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8" name="ชื่อเรื่อง 1">
            <a:extLst>
              <a:ext uri="{FF2B5EF4-FFF2-40B4-BE49-F238E27FC236}">
                <a16:creationId xmlns="" xmlns:a16="http://schemas.microsoft.com/office/drawing/2014/main" id="{8111C4D8-8383-4EA0-B152-13456C77AF9C}"/>
              </a:ext>
            </a:extLst>
          </p:cNvPr>
          <p:cNvSpPr txBox="1">
            <a:spLocks/>
          </p:cNvSpPr>
          <p:nvPr/>
        </p:nvSpPr>
        <p:spPr>
          <a:xfrm>
            <a:off x="5796136" y="4456831"/>
            <a:ext cx="3274716" cy="475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พัฒนาระบบบริหารจัดการให้มีประสิทธิภาพ</a:t>
            </a:r>
          </a:p>
          <a:p>
            <a:r>
              <a:rPr lang="th-TH" sz="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สร้างความเข็มแข็งในการบริหารจัดการแบบมีส่วนร่วม</a:t>
            </a:r>
          </a:p>
          <a:p>
            <a:r>
              <a:rPr lang="th-TH" sz="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3. ส่งเสริมการมีส่วนร่วมพัฒนาคุณภาพผู้เรียน</a:t>
            </a:r>
            <a:endParaRPr lang="th-TH" sz="8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30" name="ตัวเชื่อมต่อหักมุม 29"/>
          <p:cNvCxnSpPr>
            <a:stCxn id="13" idx="3"/>
            <a:endCxn id="15" idx="1"/>
          </p:cNvCxnSpPr>
          <p:nvPr/>
        </p:nvCxnSpPr>
        <p:spPr>
          <a:xfrm flipV="1">
            <a:off x="1386847" y="2153799"/>
            <a:ext cx="223882" cy="1132825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>
            <a:stCxn id="10" idx="3"/>
            <a:endCxn id="15" idx="1"/>
          </p:cNvCxnSpPr>
          <p:nvPr/>
        </p:nvCxnSpPr>
        <p:spPr>
          <a:xfrm>
            <a:off x="1386846" y="2153799"/>
            <a:ext cx="22388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ตัวเชื่อมต่อหักมุม 36"/>
          <p:cNvCxnSpPr>
            <a:stCxn id="14" idx="3"/>
            <a:endCxn id="16" idx="1"/>
          </p:cNvCxnSpPr>
          <p:nvPr/>
        </p:nvCxnSpPr>
        <p:spPr>
          <a:xfrm flipV="1">
            <a:off x="1403648" y="3768709"/>
            <a:ext cx="198024" cy="63143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ตัวเชื่อมต่อหักมุม 38"/>
          <p:cNvCxnSpPr>
            <a:stCxn id="15" idx="3"/>
            <a:endCxn id="17" idx="1"/>
          </p:cNvCxnSpPr>
          <p:nvPr/>
        </p:nvCxnSpPr>
        <p:spPr>
          <a:xfrm flipV="1">
            <a:off x="3779912" y="1865767"/>
            <a:ext cx="221310" cy="288032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ตัวเชื่อมต่อหักมุม 40"/>
          <p:cNvCxnSpPr>
            <a:stCxn id="15" idx="3"/>
            <a:endCxn id="18" idx="1"/>
          </p:cNvCxnSpPr>
          <p:nvPr/>
        </p:nvCxnSpPr>
        <p:spPr>
          <a:xfrm>
            <a:off x="3779912" y="2153799"/>
            <a:ext cx="216024" cy="20063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ตัวเชื่อมต่อหักมุม 42"/>
          <p:cNvCxnSpPr>
            <a:stCxn id="15" idx="3"/>
            <a:endCxn id="19" idx="1"/>
          </p:cNvCxnSpPr>
          <p:nvPr/>
        </p:nvCxnSpPr>
        <p:spPr>
          <a:xfrm>
            <a:off x="3779912" y="2153799"/>
            <a:ext cx="216024" cy="77000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ตัวเชื่อมต่อหักมุม 44"/>
          <p:cNvCxnSpPr>
            <a:stCxn id="15" idx="3"/>
            <a:endCxn id="20" idx="1"/>
          </p:cNvCxnSpPr>
          <p:nvPr/>
        </p:nvCxnSpPr>
        <p:spPr>
          <a:xfrm>
            <a:off x="3779912" y="2153799"/>
            <a:ext cx="216024" cy="131154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ตัวเชื่อมต่อหักมุม 46"/>
          <p:cNvCxnSpPr>
            <a:stCxn id="16" idx="3"/>
            <a:endCxn id="22" idx="1"/>
          </p:cNvCxnSpPr>
          <p:nvPr/>
        </p:nvCxnSpPr>
        <p:spPr>
          <a:xfrm>
            <a:off x="3779912" y="3768709"/>
            <a:ext cx="216024" cy="875593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ตัวเชื่อมต่อหักมุม 48"/>
          <p:cNvCxnSpPr>
            <a:stCxn id="16" idx="3"/>
            <a:endCxn id="21" idx="1"/>
          </p:cNvCxnSpPr>
          <p:nvPr/>
        </p:nvCxnSpPr>
        <p:spPr>
          <a:xfrm>
            <a:off x="3779912" y="3768709"/>
            <a:ext cx="216024" cy="27335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ตัวเชื่อมต่อหักมุม 50"/>
          <p:cNvCxnSpPr>
            <a:stCxn id="17" idx="3"/>
            <a:endCxn id="23" idx="1"/>
          </p:cNvCxnSpPr>
          <p:nvPr/>
        </p:nvCxnSpPr>
        <p:spPr>
          <a:xfrm>
            <a:off x="5513390" y="1865767"/>
            <a:ext cx="291070" cy="15280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ตัวเชื่อมต่อหักมุม 52"/>
          <p:cNvCxnSpPr>
            <a:stCxn id="18" idx="3"/>
            <a:endCxn id="24" idx="1"/>
          </p:cNvCxnSpPr>
          <p:nvPr/>
        </p:nvCxnSpPr>
        <p:spPr>
          <a:xfrm>
            <a:off x="5508104" y="2354429"/>
            <a:ext cx="289534" cy="349595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ตัวเชื่อมต่อหักมุม 54"/>
          <p:cNvCxnSpPr>
            <a:stCxn id="19" idx="3"/>
            <a:endCxn id="25" idx="1"/>
          </p:cNvCxnSpPr>
          <p:nvPr/>
        </p:nvCxnSpPr>
        <p:spPr>
          <a:xfrm>
            <a:off x="5508104" y="2923808"/>
            <a:ext cx="288032" cy="355965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ตัวเชื่อมต่อหักมุม 56"/>
          <p:cNvCxnSpPr>
            <a:stCxn id="20" idx="3"/>
            <a:endCxn id="26" idx="1"/>
          </p:cNvCxnSpPr>
          <p:nvPr/>
        </p:nvCxnSpPr>
        <p:spPr>
          <a:xfrm>
            <a:off x="5508104" y="3465347"/>
            <a:ext cx="288032" cy="24113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ตัวเชื่อมต่อหักมุม 58"/>
          <p:cNvCxnSpPr>
            <a:stCxn id="21" idx="3"/>
            <a:endCxn id="27" idx="1"/>
          </p:cNvCxnSpPr>
          <p:nvPr/>
        </p:nvCxnSpPr>
        <p:spPr>
          <a:xfrm>
            <a:off x="5508104" y="4042059"/>
            <a:ext cx="288032" cy="86812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ตัวเชื่อมต่อหักมุม 60"/>
          <p:cNvCxnSpPr>
            <a:stCxn id="22" idx="3"/>
            <a:endCxn id="28" idx="1"/>
          </p:cNvCxnSpPr>
          <p:nvPr/>
        </p:nvCxnSpPr>
        <p:spPr>
          <a:xfrm>
            <a:off x="5508104" y="4644302"/>
            <a:ext cx="288032" cy="50460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2E7E4778-D3A9-4C51-8378-0DA182564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021E330E-7F13-43E1-AEAD-C440A1B08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7980" r="12201"/>
          <a:stretch/>
        </p:blipFill>
        <p:spPr>
          <a:xfrm>
            <a:off x="1835696" y="123478"/>
            <a:ext cx="7200800" cy="4874751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F4AD1AC4-A558-46E3-885D-A68A1A38D0D0}"/>
              </a:ext>
            </a:extLst>
          </p:cNvPr>
          <p:cNvSpPr txBox="1"/>
          <p:nvPr/>
        </p:nvSpPr>
        <p:spPr>
          <a:xfrm>
            <a:off x="107504" y="1358940"/>
            <a:ext cx="1522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จุดเน้นเชิงนโยบาย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รัฐมนรีว่าการกระทรวง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ศึกษาธิการ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EFE493F1-CEC9-4515-A266-0E3F51A387E4}"/>
              </a:ext>
            </a:extLst>
          </p:cNvPr>
          <p:cNvSpPr txBox="1"/>
          <p:nvPr/>
        </p:nvSpPr>
        <p:spPr>
          <a:xfrm>
            <a:off x="-15555" y="3671718"/>
            <a:ext cx="39394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นายแพทย์</a:t>
            </a:r>
            <a:r>
              <a:rPr lang="th-TH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ระเกียรติ </a:t>
            </a:r>
            <a:r>
              <a:rPr lang="th-TH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</a:t>
            </a:r>
            <a:r>
              <a:rPr lang="th-TH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</a:t>
            </a:r>
            <a:r>
              <a:rPr lang="th-TH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ศิลป์)</a:t>
            </a:r>
            <a:endParaRPr lang="th-TH" sz="2700" dirty="0">
              <a:solidFill>
                <a:srgbClr val="002060"/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2B83D6BD-99DB-4800-BC89-009F5F8BA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5" b="96154" l="5500" r="92500">
                        <a14:foregroundMark x1="52000" y1="12238" x2="51500" y2="5245"/>
                        <a14:foregroundMark x1="9000" y1="55594" x2="28000" y2="90210"/>
                        <a14:foregroundMark x1="28000" y1="90210" x2="80500" y2="84615"/>
                        <a14:foregroundMark x1="80500" y1="84615" x2="92500" y2="58042"/>
                        <a14:foregroundMark x1="87500" y1="77972" x2="41500" y2="96154"/>
                        <a14:foregroundMark x1="41500" y1="96154" x2="34000" y2="90909"/>
                        <a14:foregroundMark x1="26500" y1="48601" x2="34000" y2="40909"/>
                        <a14:foregroundMark x1="69000" y1="42308" x2="74500" y2="51399"/>
                        <a14:foregroundMark x1="79500" y1="75175" x2="68500" y2="70280"/>
                        <a14:foregroundMark x1="68500" y1="77972" x2="74500" y2="77622"/>
                        <a14:foregroundMark x1="37500" y1="79021" x2="25500" y2="71678"/>
                        <a14:foregroundMark x1="22000" y1="73427" x2="20000" y2="73776"/>
                        <a14:foregroundMark x1="20500" y1="70629" x2="20500" y2="65734"/>
                        <a14:foregroundMark x1="30000" y1="83916" x2="68500" y2="83566"/>
                        <a14:foregroundMark x1="5500" y1="72378" x2="9000" y2="59091"/>
                        <a14:foregroundMark x1="6500" y1="58392" x2="11500" y2="60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0" y="123478"/>
            <a:ext cx="817800" cy="11694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7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F4AD1AC4-A558-46E3-885D-A68A1A38D0D0}"/>
              </a:ext>
            </a:extLst>
          </p:cNvPr>
          <p:cNvSpPr txBox="1"/>
          <p:nvPr/>
        </p:nvSpPr>
        <p:spPr>
          <a:xfrm>
            <a:off x="107504" y="1358940"/>
            <a:ext cx="1522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จุดเน้นเชิงนโยบาย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รัฐมนรีว่าการกระทรวง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ศึกษาธิการ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2B83D6BD-99DB-4800-BC89-009F5F8BA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5" b="96154" l="5500" r="92500">
                        <a14:foregroundMark x1="52000" y1="12238" x2="51500" y2="5245"/>
                        <a14:foregroundMark x1="9000" y1="55594" x2="28000" y2="90210"/>
                        <a14:foregroundMark x1="28000" y1="90210" x2="80500" y2="84615"/>
                        <a14:foregroundMark x1="80500" y1="84615" x2="92500" y2="58042"/>
                        <a14:foregroundMark x1="87500" y1="77972" x2="41500" y2="96154"/>
                        <a14:foregroundMark x1="41500" y1="96154" x2="34000" y2="90909"/>
                        <a14:foregroundMark x1="26500" y1="48601" x2="34000" y2="40909"/>
                        <a14:foregroundMark x1="69000" y1="42308" x2="74500" y2="51399"/>
                        <a14:foregroundMark x1="79500" y1="75175" x2="68500" y2="70280"/>
                        <a14:foregroundMark x1="68500" y1="77972" x2="74500" y2="77622"/>
                        <a14:foregroundMark x1="37500" y1="79021" x2="25500" y2="71678"/>
                        <a14:foregroundMark x1="22000" y1="73427" x2="20000" y2="73776"/>
                        <a14:foregroundMark x1="20500" y1="70629" x2="20500" y2="65734"/>
                        <a14:foregroundMark x1="30000" y1="83916" x2="68500" y2="83566"/>
                        <a14:foregroundMark x1="5500" y1="72378" x2="9000" y2="59091"/>
                        <a14:foregroundMark x1="6500" y1="58392" x2="11500" y2="60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0" y="123478"/>
            <a:ext cx="817800" cy="11694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Hexagon 1"/>
          <p:cNvSpPr/>
          <p:nvPr/>
        </p:nvSpPr>
        <p:spPr>
          <a:xfrm>
            <a:off x="1979713" y="627534"/>
            <a:ext cx="1944216" cy="1584176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ความมั่นคง</a:t>
            </a:r>
          </a:p>
        </p:txBody>
      </p:sp>
      <p:sp>
        <p:nvSpPr>
          <p:cNvPr id="8" name="Hexagon 7"/>
          <p:cNvSpPr/>
          <p:nvPr/>
        </p:nvSpPr>
        <p:spPr>
          <a:xfrm>
            <a:off x="3851920" y="767775"/>
            <a:ext cx="4680520" cy="3748191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ความปรองดอง ความสามัคคี และพัฒนาหลักสูตรการเรียนการสอน วิชาประวัติศาสตร์/สถาบันพระมหากษัตริย์/</a:t>
            </a:r>
          </a:p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การจัดการศึกษาในจังหวัดชายแดนภาคใต้/ชายขอบ/ป้องกัน แก้ไขปัญหา</a:t>
            </a:r>
            <a:r>
              <a:rPr lang="th-TH" sz="2800" b="1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ยาเสพติด</a:t>
            </a:r>
            <a:endParaRPr lang="th-TH" sz="28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EFE493F1-CEC9-4515-A266-0E3F51A387E4}"/>
              </a:ext>
            </a:extLst>
          </p:cNvPr>
          <p:cNvSpPr txBox="1"/>
          <p:nvPr/>
        </p:nvSpPr>
        <p:spPr>
          <a:xfrm>
            <a:off x="-63153" y="3745950"/>
            <a:ext cx="39551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นายแพทย์</a:t>
            </a:r>
            <a:r>
              <a:rPr lang="th-TH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ระเกียรติ </a:t>
            </a:r>
            <a:r>
              <a:rPr lang="th-TH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</a:t>
            </a:r>
            <a:r>
              <a:rPr lang="th-TH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</a:t>
            </a:r>
            <a:r>
              <a:rPr lang="th-TH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ศิลป์)</a:t>
            </a:r>
            <a:endParaRPr lang="th-TH" sz="2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05979"/>
            <a:ext cx="5122912" cy="9549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พระบรมราโชบายด้านการศึกษา </a:t>
            </a:r>
            <a:r>
              <a:rPr lang="th-TH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/>
            </a:r>
            <a:br>
              <a:rPr lang="th-TH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ใน</a:t>
            </a:r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หลวง</a:t>
            </a:r>
            <a:r>
              <a:rPr lang="th-TH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รัชกาลที่ </a:t>
            </a:r>
            <a:r>
              <a:rPr lang="th-TH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10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1347613"/>
            <a:ext cx="5288444" cy="320783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การศึกษาต้องมุ่งสร้างพื้นฐานให้แก่ผู้เรียน </a:t>
            </a:r>
            <a:r>
              <a:rPr lang="en-US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</a:t>
            </a: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ด้าน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มีทัศนคติที่ถูกต้องต่อบ้านเมือง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มีพื้นฐานชีวิตที่มั่นคง-มีคุณธรรม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มีงานทำ-มีอาชีพ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เป็นพลเมืองดี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" y="51470"/>
            <a:ext cx="3264363" cy="504056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F4AD1AC4-A558-46E3-885D-A68A1A38D0D0}"/>
              </a:ext>
            </a:extLst>
          </p:cNvPr>
          <p:cNvSpPr txBox="1"/>
          <p:nvPr/>
        </p:nvSpPr>
        <p:spPr>
          <a:xfrm>
            <a:off x="107504" y="1358940"/>
            <a:ext cx="1522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จุดเน้นเชิงนโยบาย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รัฐมนรีว่าการกระทรวง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ศึกษาธิการ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EFE493F1-CEC9-4515-A266-0E3F51A387E4}"/>
              </a:ext>
            </a:extLst>
          </p:cNvPr>
          <p:cNvSpPr txBox="1"/>
          <p:nvPr/>
        </p:nvSpPr>
        <p:spPr>
          <a:xfrm>
            <a:off x="0" y="3795886"/>
            <a:ext cx="40271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(นายแพทย์</a:t>
            </a:r>
            <a:r>
              <a:rPr lang="th-TH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ระเกียรติ 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</a:t>
            </a:r>
            <a:r>
              <a:rPr lang="th-TH" sz="2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ศิลป์)</a:t>
            </a:r>
            <a:endParaRPr lang="th-TH" sz="2700" dirty="0">
              <a:solidFill>
                <a:srgbClr val="0070C0"/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2B83D6BD-99DB-4800-BC89-009F5F8BA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5" b="96154" l="5500" r="92500">
                        <a14:foregroundMark x1="52000" y1="12238" x2="51500" y2="5245"/>
                        <a14:foregroundMark x1="9000" y1="55594" x2="28000" y2="90210"/>
                        <a14:foregroundMark x1="28000" y1="90210" x2="80500" y2="84615"/>
                        <a14:foregroundMark x1="80500" y1="84615" x2="92500" y2="58042"/>
                        <a14:foregroundMark x1="87500" y1="77972" x2="41500" y2="96154"/>
                        <a14:foregroundMark x1="41500" y1="96154" x2="34000" y2="90909"/>
                        <a14:foregroundMark x1="26500" y1="48601" x2="34000" y2="40909"/>
                        <a14:foregroundMark x1="69000" y1="42308" x2="74500" y2="51399"/>
                        <a14:foregroundMark x1="79500" y1="75175" x2="68500" y2="70280"/>
                        <a14:foregroundMark x1="68500" y1="77972" x2="74500" y2="77622"/>
                        <a14:foregroundMark x1="37500" y1="79021" x2="25500" y2="71678"/>
                        <a14:foregroundMark x1="22000" y1="73427" x2="20000" y2="73776"/>
                        <a14:foregroundMark x1="20500" y1="70629" x2="20500" y2="65734"/>
                        <a14:foregroundMark x1="30000" y1="83916" x2="68500" y2="83566"/>
                        <a14:foregroundMark x1="5500" y1="72378" x2="9000" y2="59091"/>
                        <a14:foregroundMark x1="6500" y1="58392" x2="11500" y2="60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0" y="123478"/>
            <a:ext cx="817800" cy="11694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Hexagon 1"/>
          <p:cNvSpPr/>
          <p:nvPr/>
        </p:nvSpPr>
        <p:spPr>
          <a:xfrm>
            <a:off x="1835697" y="699542"/>
            <a:ext cx="2304255" cy="1512168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การผลิตพัฒนา กำลังคนและสร้างความสามารถในการแข่งขัน</a:t>
            </a:r>
          </a:p>
        </p:txBody>
      </p:sp>
      <p:sp>
        <p:nvSpPr>
          <p:cNvPr id="8" name="Hexagon 7"/>
          <p:cNvSpPr/>
          <p:nvPr/>
        </p:nvSpPr>
        <p:spPr>
          <a:xfrm>
            <a:off x="3713229" y="771550"/>
            <a:ext cx="5323267" cy="4176464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จัดการศึกษาทวิภาคีรูปแบบ “โรงงานเป็นโรงเรียน”/ยกระดับภาษาอังกฤษรองรับ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Thailand 4.0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และพัฒนาวิชาภาษาจีนในสถานศึกษาอาชีวศึกษา/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Echo English Vocational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/การอบรมโดย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Boot Camp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/การพัฒนาหลักสูตรระยะสั้นภาษาอังกฤษ/ผลิตกำลังคนรองรับ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New S-Curve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</a:t>
            </a:r>
          </a:p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การพัฒนานวัตกรรมและเทคโนโลยี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10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อุตสาหกรรมเป้าหมาย และ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STEM Education</a:t>
            </a:r>
            <a:endParaRPr lang="th-TH" sz="2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18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F4AD1AC4-A558-46E3-885D-A68A1A38D0D0}"/>
              </a:ext>
            </a:extLst>
          </p:cNvPr>
          <p:cNvSpPr txBox="1"/>
          <p:nvPr/>
        </p:nvSpPr>
        <p:spPr>
          <a:xfrm>
            <a:off x="107504" y="1358940"/>
            <a:ext cx="1522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จุดเน้นเชิงนโยบาย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รัฐมนรีว่าการกระทรวง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ศึกษาธิการ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EFE493F1-CEC9-4515-A266-0E3F51A387E4}"/>
              </a:ext>
            </a:extLst>
          </p:cNvPr>
          <p:cNvSpPr txBox="1"/>
          <p:nvPr/>
        </p:nvSpPr>
        <p:spPr>
          <a:xfrm>
            <a:off x="-31186" y="3795886"/>
            <a:ext cx="39551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(นายแพทย์</a:t>
            </a:r>
            <a:r>
              <a:rPr lang="th-TH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ระเกียรติ 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</a:t>
            </a:r>
            <a:r>
              <a:rPr lang="th-TH" sz="2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ศิลป์)</a:t>
            </a:r>
            <a:endParaRPr lang="th-TH" sz="2700" dirty="0">
              <a:solidFill>
                <a:srgbClr val="0070C0"/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2B83D6BD-99DB-4800-BC89-009F5F8BA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5" b="96154" l="5500" r="92500">
                        <a14:foregroundMark x1="52000" y1="12238" x2="51500" y2="5245"/>
                        <a14:foregroundMark x1="9000" y1="55594" x2="28000" y2="90210"/>
                        <a14:foregroundMark x1="28000" y1="90210" x2="80500" y2="84615"/>
                        <a14:foregroundMark x1="80500" y1="84615" x2="92500" y2="58042"/>
                        <a14:foregroundMark x1="87500" y1="77972" x2="41500" y2="96154"/>
                        <a14:foregroundMark x1="41500" y1="96154" x2="34000" y2="90909"/>
                        <a14:foregroundMark x1="26500" y1="48601" x2="34000" y2="40909"/>
                        <a14:foregroundMark x1="69000" y1="42308" x2="74500" y2="51399"/>
                        <a14:foregroundMark x1="79500" y1="75175" x2="68500" y2="70280"/>
                        <a14:foregroundMark x1="68500" y1="77972" x2="74500" y2="77622"/>
                        <a14:foregroundMark x1="37500" y1="79021" x2="25500" y2="71678"/>
                        <a14:foregroundMark x1="22000" y1="73427" x2="20000" y2="73776"/>
                        <a14:foregroundMark x1="20500" y1="70629" x2="20500" y2="65734"/>
                        <a14:foregroundMark x1="30000" y1="83916" x2="68500" y2="83566"/>
                        <a14:foregroundMark x1="5500" y1="72378" x2="9000" y2="59091"/>
                        <a14:foregroundMark x1="6500" y1="58392" x2="11500" y2="60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0" y="123478"/>
            <a:ext cx="817800" cy="11694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Hexagon 1"/>
          <p:cNvSpPr/>
          <p:nvPr/>
        </p:nvSpPr>
        <p:spPr>
          <a:xfrm>
            <a:off x="1979713" y="627534"/>
            <a:ext cx="1944216" cy="1584176"/>
          </a:xfrm>
          <a:prstGeom prst="hexagon">
            <a:avLst/>
          </a:prstGeom>
          <a:solidFill>
            <a:schemeClr val="accent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การพัฒนาและเสริมสร้างศักยภาพคน</a:t>
            </a:r>
          </a:p>
        </p:txBody>
      </p:sp>
      <p:sp>
        <p:nvSpPr>
          <p:cNvPr id="8" name="Hexagon 7"/>
          <p:cNvSpPr/>
          <p:nvPr/>
        </p:nvSpPr>
        <p:spPr>
          <a:xfrm>
            <a:off x="3491880" y="627534"/>
            <a:ext cx="5472607" cy="4176464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การจัดการศึกษาเด็กปฐมวัยอนุบาล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1-3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/ปลูกฝังคุณธรรมจริยธรรม/</a:t>
            </a:r>
          </a:p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รณรงค์ “เกลียดการโกง”/ปรับพัฒนาหลักสูตรให้ยืดหยุ่น/เน้นการเรียนการสอน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Active Learning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/วางแผนให้ผล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PIS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A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สูงขึ้น / ประเมินผล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O-NET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วิชาสังคม วิทยาศาสตร์ คณิตศาสตร์ /ผลิตครูเพื่อพัฒนาท้องถิ่น (สพฐ. สอศ.)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/ปรับเกณฑ์การประเมินวิทยฐานะแนวใหม่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/พัฒนาและอบรมครูเชื่อมโยงกับการได้รับวิทยฐานะ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2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31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F4AD1AC4-A558-46E3-885D-A68A1A38D0D0}"/>
              </a:ext>
            </a:extLst>
          </p:cNvPr>
          <p:cNvSpPr txBox="1"/>
          <p:nvPr/>
        </p:nvSpPr>
        <p:spPr>
          <a:xfrm>
            <a:off x="107504" y="1358940"/>
            <a:ext cx="1522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จุดเน้นเชิงนโยบาย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รัฐมนรีว่าการกระทรวง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ศึกษาธิการ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EFE493F1-CEC9-4515-A266-0E3F51A387E4}"/>
              </a:ext>
            </a:extLst>
          </p:cNvPr>
          <p:cNvSpPr txBox="1"/>
          <p:nvPr/>
        </p:nvSpPr>
        <p:spPr>
          <a:xfrm>
            <a:off x="-108520" y="3795886"/>
            <a:ext cx="42431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นายแพทย์</a:t>
            </a:r>
            <a:r>
              <a:rPr lang="th-TH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ระเกียรติ 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</a:t>
            </a:r>
            <a:r>
              <a:rPr lang="th-TH" sz="2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ศิลป์)</a:t>
            </a:r>
            <a:endParaRPr lang="th-TH" sz="2700" dirty="0">
              <a:solidFill>
                <a:srgbClr val="0070C0"/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2B83D6BD-99DB-4800-BC89-009F5F8BA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5" b="96154" l="5500" r="92500">
                        <a14:foregroundMark x1="52000" y1="12238" x2="51500" y2="5245"/>
                        <a14:foregroundMark x1="9000" y1="55594" x2="28000" y2="90210"/>
                        <a14:foregroundMark x1="28000" y1="90210" x2="80500" y2="84615"/>
                        <a14:foregroundMark x1="80500" y1="84615" x2="92500" y2="58042"/>
                        <a14:foregroundMark x1="87500" y1="77972" x2="41500" y2="96154"/>
                        <a14:foregroundMark x1="41500" y1="96154" x2="34000" y2="90909"/>
                        <a14:foregroundMark x1="26500" y1="48601" x2="34000" y2="40909"/>
                        <a14:foregroundMark x1="69000" y1="42308" x2="74500" y2="51399"/>
                        <a14:foregroundMark x1="79500" y1="75175" x2="68500" y2="70280"/>
                        <a14:foregroundMark x1="68500" y1="77972" x2="74500" y2="77622"/>
                        <a14:foregroundMark x1="37500" y1="79021" x2="25500" y2="71678"/>
                        <a14:foregroundMark x1="22000" y1="73427" x2="20000" y2="73776"/>
                        <a14:foregroundMark x1="20500" y1="70629" x2="20500" y2="65734"/>
                        <a14:foregroundMark x1="30000" y1="83916" x2="68500" y2="83566"/>
                        <a14:foregroundMark x1="5500" y1="72378" x2="9000" y2="59091"/>
                        <a14:foregroundMark x1="6500" y1="58392" x2="11500" y2="60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0" y="123478"/>
            <a:ext cx="817800" cy="11694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Hexagon 1"/>
          <p:cNvSpPr/>
          <p:nvPr/>
        </p:nvSpPr>
        <p:spPr>
          <a:xfrm>
            <a:off x="1979712" y="555526"/>
            <a:ext cx="2376263" cy="1656184"/>
          </a:xfrm>
          <a:prstGeom prst="hexagon">
            <a:avLst/>
          </a:prstGeom>
          <a:solidFill>
            <a:srgbClr val="DB5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การสร้างโอกาสความเสมอภาคและการลดความเหลื่อมล้ำทางการศึกษา</a:t>
            </a:r>
          </a:p>
        </p:txBody>
      </p:sp>
      <p:sp>
        <p:nvSpPr>
          <p:cNvPr id="8" name="Hexagon 7"/>
          <p:cNvSpPr/>
          <p:nvPr/>
        </p:nvSpPr>
        <p:spPr>
          <a:xfrm>
            <a:off x="3995936" y="843558"/>
            <a:ext cx="4896544" cy="3960440"/>
          </a:xfrm>
          <a:prstGeom prst="hexagon">
            <a:avLst/>
          </a:prstGeom>
          <a:solidFill>
            <a:srgbClr val="F888E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ยกระดับคุณภาพสถานศึกษา ต้องการความช่วยเหลือและพัฒนาเป็นพิเศษอย่างเร่งด่วน (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ICU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 เพื่อเพิ่มโอกาสทางการศึกษาผ่านเทคโนโลยีดิจิทัล /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Admission 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ผ่านระบบ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Clearing-House</a:t>
            </a:r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 </a:t>
            </a:r>
            <a:r>
              <a:rPr lang="en-US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No Child Left Behind</a:t>
            </a:r>
            <a:endParaRPr lang="th-TH" sz="24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63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F4AD1AC4-A558-46E3-885D-A68A1A38D0D0}"/>
              </a:ext>
            </a:extLst>
          </p:cNvPr>
          <p:cNvSpPr txBox="1"/>
          <p:nvPr/>
        </p:nvSpPr>
        <p:spPr>
          <a:xfrm>
            <a:off x="107504" y="1358940"/>
            <a:ext cx="1522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จุดเน้นเชิงนโยบาย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รัฐมนรีว่าการกระทรวง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ศึกษาธิการ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EFE493F1-CEC9-4515-A266-0E3F51A387E4}"/>
              </a:ext>
            </a:extLst>
          </p:cNvPr>
          <p:cNvSpPr txBox="1"/>
          <p:nvPr/>
        </p:nvSpPr>
        <p:spPr>
          <a:xfrm>
            <a:off x="0" y="3784719"/>
            <a:ext cx="39551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(นายแพทย์</a:t>
            </a:r>
            <a:r>
              <a:rPr lang="th-TH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ระเกียรติ 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</a:t>
            </a:r>
            <a:r>
              <a:rPr lang="th-TH" sz="2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ศิลป์)</a:t>
            </a:r>
            <a:endParaRPr lang="th-TH" sz="2700" dirty="0">
              <a:solidFill>
                <a:srgbClr val="0070C0"/>
              </a:solidFill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2B83D6BD-99DB-4800-BC89-009F5F8BA1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5" b="96154" l="5500" r="92500">
                        <a14:foregroundMark x1="52000" y1="12238" x2="51500" y2="5245"/>
                        <a14:foregroundMark x1="9000" y1="55594" x2="28000" y2="90210"/>
                        <a14:foregroundMark x1="28000" y1="90210" x2="80500" y2="84615"/>
                        <a14:foregroundMark x1="80500" y1="84615" x2="92500" y2="58042"/>
                        <a14:foregroundMark x1="87500" y1="77972" x2="41500" y2="96154"/>
                        <a14:foregroundMark x1="41500" y1="96154" x2="34000" y2="90909"/>
                        <a14:foregroundMark x1="26500" y1="48601" x2="34000" y2="40909"/>
                        <a14:foregroundMark x1="69000" y1="42308" x2="74500" y2="51399"/>
                        <a14:foregroundMark x1="79500" y1="75175" x2="68500" y2="70280"/>
                        <a14:foregroundMark x1="68500" y1="77972" x2="74500" y2="77622"/>
                        <a14:foregroundMark x1="37500" y1="79021" x2="25500" y2="71678"/>
                        <a14:foregroundMark x1="22000" y1="73427" x2="20000" y2="73776"/>
                        <a14:foregroundMark x1="20500" y1="70629" x2="20500" y2="65734"/>
                        <a14:foregroundMark x1="30000" y1="83916" x2="68500" y2="83566"/>
                        <a14:foregroundMark x1="5500" y1="72378" x2="9000" y2="59091"/>
                        <a14:foregroundMark x1="6500" y1="58392" x2="11500" y2="60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0" y="123478"/>
            <a:ext cx="817800" cy="11694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Hexagon 1"/>
          <p:cNvSpPr/>
          <p:nvPr/>
        </p:nvSpPr>
        <p:spPr>
          <a:xfrm>
            <a:off x="1841021" y="566852"/>
            <a:ext cx="2304255" cy="1584176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การเสริมสร้างคุณภาพชีวิตประชาชนที่เป็นมิตรกับสิ่งแวดล้อม</a:t>
            </a:r>
          </a:p>
        </p:txBody>
      </p:sp>
      <p:sp>
        <p:nvSpPr>
          <p:cNvPr id="8" name="Hexagon 7"/>
          <p:cNvSpPr/>
          <p:nvPr/>
        </p:nvSpPr>
        <p:spPr>
          <a:xfrm>
            <a:off x="3592374" y="1251431"/>
            <a:ext cx="3965765" cy="3240360"/>
          </a:xfrm>
          <a:prstGeom prst="hexagon">
            <a:avLst/>
          </a:prstGeom>
          <a:solidFill>
            <a:srgbClr val="EBCD5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โครงการธนาคารขยะ /สร้างจิตสำนึกความตระหนักในการพัฒนาอย่างยั่งยืน /หลักปรัชญาของเศรษฐกิจพอเพียง</a:t>
            </a:r>
          </a:p>
        </p:txBody>
      </p:sp>
    </p:spTree>
    <p:extLst>
      <p:ext uri="{BB962C8B-B14F-4D97-AF65-F5344CB8AC3E}">
        <p14:creationId xmlns:p14="http://schemas.microsoft.com/office/powerpoint/2010/main" val="153855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="" xmlns:a16="http://schemas.microsoft.com/office/drawing/2014/main" id="{F4AD1AC4-A558-46E3-885D-A68A1A38D0D0}"/>
              </a:ext>
            </a:extLst>
          </p:cNvPr>
          <p:cNvSpPr txBox="1"/>
          <p:nvPr/>
        </p:nvSpPr>
        <p:spPr>
          <a:xfrm>
            <a:off x="107504" y="1358940"/>
            <a:ext cx="15225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จุดเน้นเชิงนโยบาย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รัฐมนรีว่าการกระทรวง</a:t>
            </a:r>
          </a:p>
          <a:p>
            <a:r>
              <a:rPr lang="th-T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ศึกษาธิการ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EFE493F1-CEC9-4515-A266-0E3F51A387E4}"/>
              </a:ext>
            </a:extLst>
          </p:cNvPr>
          <p:cNvSpPr txBox="1"/>
          <p:nvPr/>
        </p:nvSpPr>
        <p:spPr>
          <a:xfrm>
            <a:off x="0" y="3867894"/>
            <a:ext cx="39551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(นายแพทย์</a:t>
            </a:r>
            <a:r>
              <a:rPr lang="th-TH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ระเกียรติ 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</a:t>
            </a:r>
            <a:r>
              <a:rPr lang="th-TH" sz="2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</a:t>
            </a:r>
            <a:r>
              <a:rPr lang="th-TH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ศิลป์)</a:t>
            </a:r>
            <a:endParaRPr lang="th-TH" sz="2700" dirty="0">
              <a:solidFill>
                <a:srgbClr val="0070C0"/>
              </a:solidFill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569213" y="843558"/>
            <a:ext cx="4896544" cy="3960440"/>
          </a:xfrm>
          <a:prstGeom prst="hexagon">
            <a:avLst/>
          </a:prstGeom>
          <a:solidFill>
            <a:srgbClr val="EFF35B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กฏหมายการศึกษา /</a:t>
            </a:r>
          </a:p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ปรับปรุงการบริหารงานบุคคล /</a:t>
            </a:r>
          </a:p>
          <a:p>
            <a:pPr algn="ctr"/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จัดตั้งกระทรวงอุดมศึกษา /ขับเคลื่อนนโยบายระดับพื้นที่ (ศธภ. และ ศธจ.) บริหารจัดการโรงเรียนแม่เหล็ก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="" xmlns:a16="http://schemas.microsoft.com/office/drawing/2014/main" id="{2B83D6BD-99DB-4800-BC89-009F5F8BA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5" b="96154" l="5500" r="92500">
                        <a14:foregroundMark x1="52000" y1="12238" x2="51500" y2="5245"/>
                        <a14:foregroundMark x1="9000" y1="55594" x2="28000" y2="90210"/>
                        <a14:foregroundMark x1="28000" y1="90210" x2="80500" y2="84615"/>
                        <a14:foregroundMark x1="80500" y1="84615" x2="92500" y2="58042"/>
                        <a14:foregroundMark x1="87500" y1="77972" x2="41500" y2="96154"/>
                        <a14:foregroundMark x1="41500" y1="96154" x2="34000" y2="90909"/>
                        <a14:foregroundMark x1="26500" y1="48601" x2="34000" y2="40909"/>
                        <a14:foregroundMark x1="69000" y1="42308" x2="74500" y2="51399"/>
                        <a14:foregroundMark x1="79500" y1="75175" x2="68500" y2="70280"/>
                        <a14:foregroundMark x1="68500" y1="77972" x2="74500" y2="77622"/>
                        <a14:foregroundMark x1="37500" y1="79021" x2="25500" y2="71678"/>
                        <a14:foregroundMark x1="22000" y1="73427" x2="20000" y2="73776"/>
                        <a14:foregroundMark x1="20500" y1="70629" x2="20500" y2="65734"/>
                        <a14:foregroundMark x1="30000" y1="83916" x2="68500" y2="83566"/>
                        <a14:foregroundMark x1="5500" y1="72378" x2="9000" y2="59091"/>
                        <a14:foregroundMark x1="6500" y1="58392" x2="11500" y2="60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0" y="123478"/>
            <a:ext cx="817800" cy="116945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Hexagon 1"/>
          <p:cNvSpPr/>
          <p:nvPr/>
        </p:nvSpPr>
        <p:spPr>
          <a:xfrm>
            <a:off x="1979712" y="699542"/>
            <a:ext cx="2088231" cy="1512168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การพัฒนาระบบและการบริหารจัดการ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19926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Thailand 4.0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9" y="4514"/>
            <a:ext cx="9111851" cy="374873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537" y="2689085"/>
            <a:ext cx="2025463" cy="106415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19124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การศึกษาไทย 4.0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074827"/>
              </p:ext>
            </p:extLst>
          </p:nvPr>
        </p:nvGraphicFramePr>
        <p:xfrm>
          <a:off x="1979712" y="-78442"/>
          <a:ext cx="6650289" cy="415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7"/>
          <a:srcRect b="13151"/>
          <a:stretch/>
        </p:blipFill>
        <p:spPr>
          <a:xfrm>
            <a:off x="6575633" y="4380116"/>
            <a:ext cx="2568367" cy="75841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6922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0"/>
            <a:ext cx="1512168" cy="2266744"/>
          </a:xfrm>
        </p:spPr>
        <p:txBody>
          <a:bodyPr>
            <a:normAutofit fontScale="90000"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วิทยาการ </a:t>
            </a: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เพื่อเป็นประเทศไทย 4.0</a:t>
            </a: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359328"/>
              </p:ext>
            </p:extLst>
          </p:nvPr>
        </p:nvGraphicFramePr>
        <p:xfrm>
          <a:off x="2339752" y="647700"/>
          <a:ext cx="5486400" cy="384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3151461" y="224382"/>
            <a:ext cx="516367" cy="1428214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151460" y="1056755"/>
            <a:ext cx="516367" cy="1428214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3151460" y="1854071"/>
            <a:ext cx="516367" cy="1428214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3151460" y="2606246"/>
            <a:ext cx="516367" cy="1428214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151460" y="3452760"/>
            <a:ext cx="516367" cy="1428214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19124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915566"/>
            <a:ext cx="6707088" cy="85725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ทักษะแห่งอนาคต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ทักษะแห่งศตวรรษที่ 21</a:t>
            </a:r>
            <a:b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มี 4 กลุ่มทักษะ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018173"/>
              </p:ext>
            </p:extLst>
          </p:nvPr>
        </p:nvGraphicFramePr>
        <p:xfrm>
          <a:off x="2901554" y="647701"/>
          <a:ext cx="5486400" cy="384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ลูกศรลง 2"/>
          <p:cNvSpPr/>
          <p:nvPr/>
        </p:nvSpPr>
        <p:spPr>
          <a:xfrm>
            <a:off x="683568" y="915566"/>
            <a:ext cx="451821" cy="605118"/>
          </a:xfrm>
          <a:prstGeom prst="downArrow">
            <a:avLst/>
          </a:prstGeom>
          <a:solidFill>
            <a:srgbClr val="92D050"/>
          </a:solidFill>
          <a:ln>
            <a:noFill/>
          </a:ln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19124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555526"/>
            <a:ext cx="6707088" cy="857250"/>
          </a:xfrm>
        </p:spPr>
        <p:txBody>
          <a:bodyPr>
            <a:normAutofit fontScale="90000"/>
          </a:bodyPr>
          <a:lstStyle/>
          <a:p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ทักษะ 7 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 </a:t>
            </a: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ของครู 4.0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/>
          </p:nvPr>
        </p:nvGraphicFramePr>
        <p:xfrm>
          <a:off x="2958032" y="350901"/>
          <a:ext cx="5486400" cy="4434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86400"/>
              </a:tblGrid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ทักษะ 7 </a:t>
                      </a:r>
                      <a:r>
                        <a:rPr lang="en-US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ทักษะการสร้างหลักสูตร</a:t>
                      </a:r>
                      <a:r>
                        <a:rPr lang="th-TH" sz="18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800" b="1" baseline="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Curriculum Construction Skills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ทักษะการจัดการเรียนการสอนที่เน้นเด็กเป็นสำคัญ</a:t>
                      </a:r>
                    </a:p>
                    <a:p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Child - Oriented</a:t>
                      </a:r>
                      <a:r>
                        <a:rPr lang="en-US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Instructional Management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ทักษะการใช้นวัตกรรมการเรียนรู้ในชั้นเรียน</a:t>
                      </a:r>
                    </a:p>
                    <a:p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Classroom Innovation Implementation Skills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ทักษะการประเมินการเรียนรู้</a:t>
                      </a:r>
                    </a:p>
                    <a:p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Classroom Learning Assessment Skills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ทักษะการวิจัยปฏิบัติการในชั้นเรียน</a:t>
                      </a:r>
                      <a:endParaRPr lang="en-US" sz="1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Classroom Action</a:t>
                      </a:r>
                      <a:r>
                        <a:rPr lang="en-US" sz="1500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Research Skills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ทักษะการจัดการชั้นเรียน</a:t>
                      </a:r>
                      <a:endParaRPr lang="en-US" sz="1800" b="1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Classroom Management Skills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  <a:r>
                        <a:rPr lang="th-TH" sz="1800" b="1" baseline="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ทักษะการพัฒนาลักษณะนิสัย</a:t>
                      </a:r>
                      <a:endParaRPr lang="en-US" sz="1800" b="1" baseline="0" dirty="0" smtClean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r>
                        <a:rPr lang="en-US" sz="15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Character Development Skills</a:t>
                      </a:r>
                      <a:endParaRPr lang="th-TH" sz="1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19124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34603"/>
            <a:ext cx="4392488" cy="8572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มีทัศนคติที่ถูกต้องต่อบ้านเมือง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221543"/>
            <a:ext cx="6707088" cy="2373079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มีความรู้ความเข้าใจต่อชาติบ้านเมือง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ยึดมั่นในศาสนา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มั่นคงในสถาบันพระมหากษัตริย์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มีความเอื้ออาทรต่อครอบครัวและชุมชนของตน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th-TH" sz="2800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th-TH" sz="2800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02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5089"/>
            <a:ext cx="5904656" cy="23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5600" t="6601" r="2935" b="9400"/>
          <a:stretch/>
        </p:blipFill>
        <p:spPr>
          <a:xfrm rot="10800000">
            <a:off x="35493" y="-3"/>
            <a:ext cx="1872210" cy="509203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19076"/>
            <a:ext cx="6707088" cy="85725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เป้าหมายด้านผู้เรียน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Learner Aspirations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/>
          </p:nvPr>
        </p:nvGraphicFramePr>
        <p:xfrm>
          <a:off x="2901554" y="647701"/>
          <a:ext cx="5486400" cy="384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รูปห้าเหลี่ยม 4"/>
          <p:cNvSpPr/>
          <p:nvPr/>
        </p:nvSpPr>
        <p:spPr>
          <a:xfrm>
            <a:off x="2993316" y="863301"/>
            <a:ext cx="1395805" cy="7664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Rs</a:t>
            </a:r>
            <a:endParaRPr lang="th-TH" sz="45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19124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219076"/>
            <a:ext cx="6707088" cy="85725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เป้าหมายด้านผู้เรียน</a:t>
            </a:r>
            <a:b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Learner Aspirations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997131"/>
              </p:ext>
            </p:extLst>
          </p:nvPr>
        </p:nvGraphicFramePr>
        <p:xfrm>
          <a:off x="2901553" y="647701"/>
          <a:ext cx="2641325" cy="384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647962"/>
              </p:ext>
            </p:extLst>
          </p:nvPr>
        </p:nvGraphicFramePr>
        <p:xfrm>
          <a:off x="5888145" y="647701"/>
          <a:ext cx="2641325" cy="384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รูปห้าเหลี่ยม 5"/>
          <p:cNvSpPr/>
          <p:nvPr/>
        </p:nvSpPr>
        <p:spPr>
          <a:xfrm>
            <a:off x="1315542" y="1275606"/>
            <a:ext cx="1395805" cy="766483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Cs</a:t>
            </a:r>
            <a:endParaRPr lang="th-TH" sz="4500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19124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 พฤติกรรมการสอนของครู ที่ต้องเปลี่ยน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979712" y="1131590"/>
            <a:ext cx="6840760" cy="3538488"/>
          </a:xfrm>
        </p:spPr>
        <p:txBody>
          <a:bodyPr anchor="t">
            <a:normAutofit/>
          </a:bodyPr>
          <a:lstStyle/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อย่า...เน้นแต่  วิชาการ	</a:t>
            </a:r>
            <a:r>
              <a:rPr lang="th-TH" sz="21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เน้น...  ชีวิตจริง</a:t>
            </a:r>
          </a:p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อย่า...เน้นแต่  เนื้อหา	</a:t>
            </a:r>
            <a:r>
              <a:rPr lang="th-TH" sz="21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เน้น...  กระบวนการ</a:t>
            </a:r>
          </a:p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อย่า...เน้นแต่  ความจำ	</a:t>
            </a:r>
            <a:r>
              <a:rPr lang="th-TH" sz="21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เน้น...  การคิด</a:t>
            </a:r>
          </a:p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อย่า...เน้นแต่  ความคงที่	ให้เน้น...  การเปลี่ยนแปลง</a:t>
            </a:r>
          </a:p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อย่า...เน้นแต่  อดีต		ให้เน้น...  อนาคต</a:t>
            </a:r>
          </a:p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อย่า...เน้นแต่  ตัวเอง	</a:t>
            </a:r>
            <a:r>
              <a:rPr lang="th-TH" sz="21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เน้น...  สังคม</a:t>
            </a:r>
          </a:p>
          <a:p>
            <a:pPr marL="385763" indent="-385763">
              <a:buAutoNum type="arabicPeriod"/>
            </a:pPr>
            <a:r>
              <a:rPr lang="th-TH" sz="21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อย่า...เน้นแต่  ความง่าย	ให้เน้น...  ความเป็นเลิศ</a:t>
            </a:r>
          </a:p>
        </p:txBody>
      </p:sp>
      <p:pic>
        <p:nvPicPr>
          <p:cNvPr id="1026" name="Picture 2" descr="ผลการค้นหารูปภาพสำหรับ การเรียนการสอ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1484"/>
            <a:ext cx="2466266" cy="90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19124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0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681414" y="1111251"/>
            <a:ext cx="2005012" cy="1128713"/>
            <a:chOff x="654" y="470"/>
            <a:chExt cx="2242" cy="1172"/>
          </a:xfrm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1740" y="470"/>
              <a:ext cx="1086" cy="1146"/>
            </a:xfrm>
            <a:custGeom>
              <a:avLst/>
              <a:gdLst>
                <a:gd name="T0" fmla="*/ 1425 w 4794"/>
                <a:gd name="T1" fmla="*/ 1326 h 5057"/>
                <a:gd name="T2" fmla="*/ 1425 w 4794"/>
                <a:gd name="T3" fmla="*/ 1326 h 5057"/>
                <a:gd name="T4" fmla="*/ 1275 w 4794"/>
                <a:gd name="T5" fmla="*/ 1514 h 5057"/>
                <a:gd name="T6" fmla="*/ 848 w 4794"/>
                <a:gd name="T7" fmla="*/ 2151 h 5057"/>
                <a:gd name="T8" fmla="*/ 478 w 4794"/>
                <a:gd name="T9" fmla="*/ 2831 h 5057"/>
                <a:gd name="T10" fmla="*/ 304 w 4794"/>
                <a:gd name="T11" fmla="*/ 4119 h 5057"/>
                <a:gd name="T12" fmla="*/ 328 w 4794"/>
                <a:gd name="T13" fmla="*/ 4517 h 5057"/>
                <a:gd name="T14" fmla="*/ 735 w 4794"/>
                <a:gd name="T15" fmla="*/ 4517 h 5057"/>
                <a:gd name="T16" fmla="*/ 2516 w 4794"/>
                <a:gd name="T17" fmla="*/ 5056 h 5057"/>
                <a:gd name="T18" fmla="*/ 4161 w 4794"/>
                <a:gd name="T19" fmla="*/ 4686 h 5057"/>
                <a:gd name="T20" fmla="*/ 4592 w 4794"/>
                <a:gd name="T21" fmla="*/ 4724 h 5057"/>
                <a:gd name="T22" fmla="*/ 4629 w 4794"/>
                <a:gd name="T23" fmla="*/ 4297 h 5057"/>
                <a:gd name="T24" fmla="*/ 4658 w 4794"/>
                <a:gd name="T25" fmla="*/ 3313 h 5057"/>
                <a:gd name="T26" fmla="*/ 4025 w 4794"/>
                <a:gd name="T27" fmla="*/ 2113 h 5057"/>
                <a:gd name="T28" fmla="*/ 3402 w 4794"/>
                <a:gd name="T29" fmla="*/ 1167 h 5057"/>
                <a:gd name="T30" fmla="*/ 3781 w 4794"/>
                <a:gd name="T31" fmla="*/ 666 h 5057"/>
                <a:gd name="T32" fmla="*/ 3678 w 4794"/>
                <a:gd name="T33" fmla="*/ 352 h 5057"/>
                <a:gd name="T34" fmla="*/ 3392 w 4794"/>
                <a:gd name="T35" fmla="*/ 226 h 5057"/>
                <a:gd name="T36" fmla="*/ 3078 w 4794"/>
                <a:gd name="T37" fmla="*/ 80 h 5057"/>
                <a:gd name="T38" fmla="*/ 2854 w 4794"/>
                <a:gd name="T39" fmla="*/ 230 h 5057"/>
                <a:gd name="T40" fmla="*/ 2554 w 4794"/>
                <a:gd name="T41" fmla="*/ 66 h 5057"/>
                <a:gd name="T42" fmla="*/ 2141 w 4794"/>
                <a:gd name="T43" fmla="*/ 178 h 5057"/>
                <a:gd name="T44" fmla="*/ 2165 w 4794"/>
                <a:gd name="T45" fmla="*/ 324 h 5057"/>
                <a:gd name="T46" fmla="*/ 1977 w 4794"/>
                <a:gd name="T47" fmla="*/ 234 h 5057"/>
                <a:gd name="T48" fmla="*/ 1593 w 4794"/>
                <a:gd name="T49" fmla="*/ 155 h 5057"/>
                <a:gd name="T50" fmla="*/ 1237 w 4794"/>
                <a:gd name="T51" fmla="*/ 413 h 5057"/>
                <a:gd name="T52" fmla="*/ 1143 w 4794"/>
                <a:gd name="T53" fmla="*/ 755 h 5057"/>
                <a:gd name="T54" fmla="*/ 1425 w 4794"/>
                <a:gd name="T55" fmla="*/ 1326 h 5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94" h="5057">
                  <a:moveTo>
                    <a:pt x="1425" y="1326"/>
                  </a:moveTo>
                  <a:lnTo>
                    <a:pt x="1425" y="1326"/>
                  </a:lnTo>
                  <a:cubicBezTo>
                    <a:pt x="1425" y="1326"/>
                    <a:pt x="1340" y="1429"/>
                    <a:pt x="1275" y="1514"/>
                  </a:cubicBezTo>
                  <a:cubicBezTo>
                    <a:pt x="1204" y="1594"/>
                    <a:pt x="914" y="1912"/>
                    <a:pt x="848" y="2151"/>
                  </a:cubicBezTo>
                  <a:cubicBezTo>
                    <a:pt x="778" y="2390"/>
                    <a:pt x="604" y="2591"/>
                    <a:pt x="478" y="2831"/>
                  </a:cubicBezTo>
                  <a:cubicBezTo>
                    <a:pt x="352" y="3069"/>
                    <a:pt x="0" y="3739"/>
                    <a:pt x="304" y="4119"/>
                  </a:cubicBezTo>
                  <a:cubicBezTo>
                    <a:pt x="304" y="4119"/>
                    <a:pt x="290" y="4466"/>
                    <a:pt x="328" y="4517"/>
                  </a:cubicBezTo>
                  <a:cubicBezTo>
                    <a:pt x="365" y="4569"/>
                    <a:pt x="735" y="4517"/>
                    <a:pt x="735" y="4517"/>
                  </a:cubicBezTo>
                  <a:cubicBezTo>
                    <a:pt x="735" y="4517"/>
                    <a:pt x="979" y="5056"/>
                    <a:pt x="2516" y="5056"/>
                  </a:cubicBezTo>
                  <a:cubicBezTo>
                    <a:pt x="4053" y="5056"/>
                    <a:pt x="4161" y="4686"/>
                    <a:pt x="4161" y="4686"/>
                  </a:cubicBezTo>
                  <a:cubicBezTo>
                    <a:pt x="4161" y="4686"/>
                    <a:pt x="4536" y="4798"/>
                    <a:pt x="4592" y="4724"/>
                  </a:cubicBezTo>
                  <a:cubicBezTo>
                    <a:pt x="4643" y="4648"/>
                    <a:pt x="4629" y="4297"/>
                    <a:pt x="4629" y="4297"/>
                  </a:cubicBezTo>
                  <a:cubicBezTo>
                    <a:pt x="4629" y="4297"/>
                    <a:pt x="4793" y="3702"/>
                    <a:pt x="4658" y="3313"/>
                  </a:cubicBezTo>
                  <a:cubicBezTo>
                    <a:pt x="4526" y="2919"/>
                    <a:pt x="4128" y="2456"/>
                    <a:pt x="4025" y="2113"/>
                  </a:cubicBezTo>
                  <a:cubicBezTo>
                    <a:pt x="3917" y="1767"/>
                    <a:pt x="3575" y="1289"/>
                    <a:pt x="3402" y="1167"/>
                  </a:cubicBezTo>
                  <a:cubicBezTo>
                    <a:pt x="3229" y="1050"/>
                    <a:pt x="3379" y="614"/>
                    <a:pt x="3781" y="666"/>
                  </a:cubicBezTo>
                  <a:cubicBezTo>
                    <a:pt x="3678" y="352"/>
                    <a:pt x="3678" y="352"/>
                    <a:pt x="3678" y="352"/>
                  </a:cubicBezTo>
                  <a:cubicBezTo>
                    <a:pt x="3678" y="352"/>
                    <a:pt x="3580" y="450"/>
                    <a:pt x="3392" y="226"/>
                  </a:cubicBezTo>
                  <a:cubicBezTo>
                    <a:pt x="3205" y="0"/>
                    <a:pt x="3078" y="80"/>
                    <a:pt x="3078" y="80"/>
                  </a:cubicBezTo>
                  <a:cubicBezTo>
                    <a:pt x="3078" y="80"/>
                    <a:pt x="2942" y="263"/>
                    <a:pt x="2854" y="230"/>
                  </a:cubicBezTo>
                  <a:cubicBezTo>
                    <a:pt x="2764" y="202"/>
                    <a:pt x="2699" y="52"/>
                    <a:pt x="2554" y="66"/>
                  </a:cubicBezTo>
                  <a:cubicBezTo>
                    <a:pt x="2413" y="80"/>
                    <a:pt x="2174" y="104"/>
                    <a:pt x="2141" y="178"/>
                  </a:cubicBezTo>
                  <a:cubicBezTo>
                    <a:pt x="2113" y="253"/>
                    <a:pt x="2226" y="268"/>
                    <a:pt x="2165" y="324"/>
                  </a:cubicBezTo>
                  <a:cubicBezTo>
                    <a:pt x="2137" y="347"/>
                    <a:pt x="2066" y="291"/>
                    <a:pt x="1977" y="234"/>
                  </a:cubicBezTo>
                  <a:cubicBezTo>
                    <a:pt x="1874" y="169"/>
                    <a:pt x="1739" y="104"/>
                    <a:pt x="1593" y="155"/>
                  </a:cubicBezTo>
                  <a:cubicBezTo>
                    <a:pt x="1326" y="253"/>
                    <a:pt x="1218" y="324"/>
                    <a:pt x="1237" y="413"/>
                  </a:cubicBezTo>
                  <a:cubicBezTo>
                    <a:pt x="1251" y="502"/>
                    <a:pt x="1077" y="675"/>
                    <a:pt x="1143" y="755"/>
                  </a:cubicBezTo>
                  <a:cubicBezTo>
                    <a:pt x="1214" y="839"/>
                    <a:pt x="1813" y="605"/>
                    <a:pt x="1425" y="1326"/>
                  </a:cubicBezTo>
                </a:path>
              </a:pathLst>
            </a:custGeom>
            <a:solidFill>
              <a:srgbClr val="D4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2108" y="575"/>
              <a:ext cx="728" cy="1053"/>
            </a:xfrm>
            <a:custGeom>
              <a:avLst/>
              <a:gdLst>
                <a:gd name="T0" fmla="*/ 2202 w 3220"/>
                <a:gd name="T1" fmla="*/ 0 h 4644"/>
                <a:gd name="T2" fmla="*/ 2202 w 3220"/>
                <a:gd name="T3" fmla="*/ 0 h 4644"/>
                <a:gd name="T4" fmla="*/ 2198 w 3220"/>
                <a:gd name="T5" fmla="*/ 5 h 4644"/>
                <a:gd name="T6" fmla="*/ 1687 w 3220"/>
                <a:gd name="T7" fmla="*/ 670 h 4644"/>
                <a:gd name="T8" fmla="*/ 1472 w 3220"/>
                <a:gd name="T9" fmla="*/ 665 h 4644"/>
                <a:gd name="T10" fmla="*/ 412 w 3220"/>
                <a:gd name="T11" fmla="*/ 754 h 4644"/>
                <a:gd name="T12" fmla="*/ 33 w 3220"/>
                <a:gd name="T13" fmla="*/ 843 h 4644"/>
                <a:gd name="T14" fmla="*/ 33 w 3220"/>
                <a:gd name="T15" fmla="*/ 843 h 4644"/>
                <a:gd name="T16" fmla="*/ 295 w 3220"/>
                <a:gd name="T17" fmla="*/ 839 h 4644"/>
                <a:gd name="T18" fmla="*/ 2310 w 3220"/>
                <a:gd name="T19" fmla="*/ 1706 h 4644"/>
                <a:gd name="T20" fmla="*/ 2582 w 3220"/>
                <a:gd name="T21" fmla="*/ 2286 h 4644"/>
                <a:gd name="T22" fmla="*/ 2859 w 3220"/>
                <a:gd name="T23" fmla="*/ 2741 h 4644"/>
                <a:gd name="T24" fmla="*/ 2910 w 3220"/>
                <a:gd name="T25" fmla="*/ 3828 h 4644"/>
                <a:gd name="T26" fmla="*/ 2535 w 3220"/>
                <a:gd name="T27" fmla="*/ 4226 h 4644"/>
                <a:gd name="T28" fmla="*/ 2029 w 3220"/>
                <a:gd name="T29" fmla="*/ 4353 h 4644"/>
                <a:gd name="T30" fmla="*/ 1021 w 3220"/>
                <a:gd name="T31" fmla="*/ 4470 h 4644"/>
                <a:gd name="T32" fmla="*/ 399 w 3220"/>
                <a:gd name="T33" fmla="*/ 4569 h 4644"/>
                <a:gd name="T34" fmla="*/ 347 w 3220"/>
                <a:gd name="T35" fmla="*/ 4569 h 4644"/>
                <a:gd name="T36" fmla="*/ 75 w 3220"/>
                <a:gd name="T37" fmla="*/ 4554 h 4644"/>
                <a:gd name="T38" fmla="*/ 989 w 3220"/>
                <a:gd name="T39" fmla="*/ 4643 h 4644"/>
                <a:gd name="T40" fmla="*/ 989 w 3220"/>
                <a:gd name="T41" fmla="*/ 4643 h 4644"/>
                <a:gd name="T42" fmla="*/ 993 w 3220"/>
                <a:gd name="T43" fmla="*/ 4643 h 4644"/>
                <a:gd name="T44" fmla="*/ 993 w 3220"/>
                <a:gd name="T45" fmla="*/ 4643 h 4644"/>
                <a:gd name="T46" fmla="*/ 993 w 3220"/>
                <a:gd name="T47" fmla="*/ 4643 h 4644"/>
                <a:gd name="T48" fmla="*/ 993 w 3220"/>
                <a:gd name="T49" fmla="*/ 4643 h 4644"/>
                <a:gd name="T50" fmla="*/ 998 w 3220"/>
                <a:gd name="T51" fmla="*/ 4643 h 4644"/>
                <a:gd name="T52" fmla="*/ 998 w 3220"/>
                <a:gd name="T53" fmla="*/ 4643 h 4644"/>
                <a:gd name="T54" fmla="*/ 998 w 3220"/>
                <a:gd name="T55" fmla="*/ 4643 h 4644"/>
                <a:gd name="T56" fmla="*/ 998 w 3220"/>
                <a:gd name="T57" fmla="*/ 4643 h 4644"/>
                <a:gd name="T58" fmla="*/ 1003 w 3220"/>
                <a:gd name="T59" fmla="*/ 4643 h 4644"/>
                <a:gd name="T60" fmla="*/ 1003 w 3220"/>
                <a:gd name="T61" fmla="*/ 4643 h 4644"/>
                <a:gd name="T62" fmla="*/ 1003 w 3220"/>
                <a:gd name="T63" fmla="*/ 4643 h 4644"/>
                <a:gd name="T64" fmla="*/ 1003 w 3220"/>
                <a:gd name="T65" fmla="*/ 4643 h 4644"/>
                <a:gd name="T66" fmla="*/ 1008 w 3220"/>
                <a:gd name="T67" fmla="*/ 4643 h 4644"/>
                <a:gd name="T68" fmla="*/ 1008 w 3220"/>
                <a:gd name="T69" fmla="*/ 4643 h 4644"/>
                <a:gd name="T70" fmla="*/ 1008 w 3220"/>
                <a:gd name="T71" fmla="*/ 4643 h 4644"/>
                <a:gd name="T72" fmla="*/ 1008 w 3220"/>
                <a:gd name="T73" fmla="*/ 4643 h 4644"/>
                <a:gd name="T74" fmla="*/ 1012 w 3220"/>
                <a:gd name="T75" fmla="*/ 4643 h 4644"/>
                <a:gd name="T76" fmla="*/ 1012 w 3220"/>
                <a:gd name="T77" fmla="*/ 4643 h 4644"/>
                <a:gd name="T78" fmla="*/ 1012 w 3220"/>
                <a:gd name="T79" fmla="*/ 4643 h 4644"/>
                <a:gd name="T80" fmla="*/ 1012 w 3220"/>
                <a:gd name="T81" fmla="*/ 4643 h 4644"/>
                <a:gd name="T82" fmla="*/ 1017 w 3220"/>
                <a:gd name="T83" fmla="*/ 4643 h 4644"/>
                <a:gd name="T84" fmla="*/ 1017 w 3220"/>
                <a:gd name="T85" fmla="*/ 4643 h 4644"/>
                <a:gd name="T86" fmla="*/ 1017 w 3220"/>
                <a:gd name="T87" fmla="*/ 4643 h 4644"/>
                <a:gd name="T88" fmla="*/ 1017 w 3220"/>
                <a:gd name="T89" fmla="*/ 4643 h 4644"/>
                <a:gd name="T90" fmla="*/ 1017 w 3220"/>
                <a:gd name="T91" fmla="*/ 4643 h 4644"/>
                <a:gd name="T92" fmla="*/ 1021 w 3220"/>
                <a:gd name="T93" fmla="*/ 4643 h 4644"/>
                <a:gd name="T94" fmla="*/ 1021 w 3220"/>
                <a:gd name="T95" fmla="*/ 4643 h 4644"/>
                <a:gd name="T96" fmla="*/ 2666 w 3220"/>
                <a:gd name="T97" fmla="*/ 4273 h 4644"/>
                <a:gd name="T98" fmla="*/ 3008 w 3220"/>
                <a:gd name="T99" fmla="*/ 4339 h 4644"/>
                <a:gd name="T100" fmla="*/ 3097 w 3220"/>
                <a:gd name="T101" fmla="*/ 4311 h 4644"/>
                <a:gd name="T102" fmla="*/ 3135 w 3220"/>
                <a:gd name="T103" fmla="*/ 3992 h 4644"/>
                <a:gd name="T104" fmla="*/ 3135 w 3220"/>
                <a:gd name="T105" fmla="*/ 3884 h 4644"/>
                <a:gd name="T106" fmla="*/ 3135 w 3220"/>
                <a:gd name="T107" fmla="*/ 3884 h 4644"/>
                <a:gd name="T108" fmla="*/ 3135 w 3220"/>
                <a:gd name="T109" fmla="*/ 3884 h 4644"/>
                <a:gd name="T110" fmla="*/ 3219 w 3220"/>
                <a:gd name="T111" fmla="*/ 3266 h 4644"/>
                <a:gd name="T112" fmla="*/ 3163 w 3220"/>
                <a:gd name="T113" fmla="*/ 2900 h 4644"/>
                <a:gd name="T114" fmla="*/ 2530 w 3220"/>
                <a:gd name="T115" fmla="*/ 1700 h 4644"/>
                <a:gd name="T116" fmla="*/ 1907 w 3220"/>
                <a:gd name="T117" fmla="*/ 754 h 4644"/>
                <a:gd name="T118" fmla="*/ 1837 w 3220"/>
                <a:gd name="T119" fmla="*/ 600 h 4644"/>
                <a:gd name="T120" fmla="*/ 2221 w 3220"/>
                <a:gd name="T121" fmla="*/ 248 h 4644"/>
                <a:gd name="T122" fmla="*/ 2287 w 3220"/>
                <a:gd name="T123" fmla="*/ 253 h 4644"/>
                <a:gd name="T124" fmla="*/ 2202 w 3220"/>
                <a:gd name="T125" fmla="*/ 0 h 4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0" h="4644">
                  <a:moveTo>
                    <a:pt x="2202" y="0"/>
                  </a:moveTo>
                  <a:lnTo>
                    <a:pt x="2202" y="0"/>
                  </a:lnTo>
                  <a:cubicBezTo>
                    <a:pt x="2202" y="5"/>
                    <a:pt x="2198" y="5"/>
                    <a:pt x="2198" y="5"/>
                  </a:cubicBezTo>
                  <a:cubicBezTo>
                    <a:pt x="1902" y="47"/>
                    <a:pt x="1560" y="347"/>
                    <a:pt x="1687" y="670"/>
                  </a:cubicBezTo>
                  <a:cubicBezTo>
                    <a:pt x="1617" y="670"/>
                    <a:pt x="1541" y="665"/>
                    <a:pt x="1472" y="665"/>
                  </a:cubicBezTo>
                  <a:cubicBezTo>
                    <a:pt x="1050" y="665"/>
                    <a:pt x="675" y="712"/>
                    <a:pt x="412" y="754"/>
                  </a:cubicBezTo>
                  <a:cubicBezTo>
                    <a:pt x="145" y="801"/>
                    <a:pt x="0" y="843"/>
                    <a:pt x="33" y="843"/>
                  </a:cubicBezTo>
                  <a:lnTo>
                    <a:pt x="33" y="843"/>
                  </a:lnTo>
                  <a:cubicBezTo>
                    <a:pt x="122" y="843"/>
                    <a:pt x="211" y="839"/>
                    <a:pt x="295" y="839"/>
                  </a:cubicBezTo>
                  <a:cubicBezTo>
                    <a:pt x="1959" y="839"/>
                    <a:pt x="2179" y="1439"/>
                    <a:pt x="2310" y="1706"/>
                  </a:cubicBezTo>
                  <a:cubicBezTo>
                    <a:pt x="2404" y="1898"/>
                    <a:pt x="2484" y="2099"/>
                    <a:pt x="2582" y="2286"/>
                  </a:cubicBezTo>
                  <a:cubicBezTo>
                    <a:pt x="2666" y="2446"/>
                    <a:pt x="2783" y="2582"/>
                    <a:pt x="2859" y="2741"/>
                  </a:cubicBezTo>
                  <a:cubicBezTo>
                    <a:pt x="3008" y="3045"/>
                    <a:pt x="3116" y="3547"/>
                    <a:pt x="2910" y="3828"/>
                  </a:cubicBezTo>
                  <a:cubicBezTo>
                    <a:pt x="2798" y="3973"/>
                    <a:pt x="2657" y="4090"/>
                    <a:pt x="2535" y="4226"/>
                  </a:cubicBezTo>
                  <a:cubicBezTo>
                    <a:pt x="2418" y="4348"/>
                    <a:pt x="2193" y="4301"/>
                    <a:pt x="2029" y="4353"/>
                  </a:cubicBezTo>
                  <a:cubicBezTo>
                    <a:pt x="1701" y="4461"/>
                    <a:pt x="1354" y="4400"/>
                    <a:pt x="1021" y="4470"/>
                  </a:cubicBezTo>
                  <a:cubicBezTo>
                    <a:pt x="811" y="4517"/>
                    <a:pt x="609" y="4564"/>
                    <a:pt x="399" y="4569"/>
                  </a:cubicBezTo>
                  <a:cubicBezTo>
                    <a:pt x="380" y="4569"/>
                    <a:pt x="365" y="4569"/>
                    <a:pt x="347" y="4569"/>
                  </a:cubicBezTo>
                  <a:cubicBezTo>
                    <a:pt x="258" y="4569"/>
                    <a:pt x="169" y="4564"/>
                    <a:pt x="75" y="4554"/>
                  </a:cubicBezTo>
                  <a:cubicBezTo>
                    <a:pt x="314" y="4606"/>
                    <a:pt x="609" y="4643"/>
                    <a:pt x="989" y="4643"/>
                  </a:cubicBezTo>
                  <a:lnTo>
                    <a:pt x="989" y="4643"/>
                  </a:lnTo>
                  <a:lnTo>
                    <a:pt x="993" y="4643"/>
                  </a:lnTo>
                  <a:lnTo>
                    <a:pt x="993" y="4643"/>
                  </a:lnTo>
                  <a:lnTo>
                    <a:pt x="993" y="4643"/>
                  </a:lnTo>
                  <a:lnTo>
                    <a:pt x="993" y="4643"/>
                  </a:lnTo>
                  <a:lnTo>
                    <a:pt x="998" y="4643"/>
                  </a:lnTo>
                  <a:lnTo>
                    <a:pt x="998" y="4643"/>
                  </a:lnTo>
                  <a:lnTo>
                    <a:pt x="998" y="4643"/>
                  </a:lnTo>
                  <a:lnTo>
                    <a:pt x="998" y="4643"/>
                  </a:lnTo>
                  <a:lnTo>
                    <a:pt x="1003" y="4643"/>
                  </a:lnTo>
                  <a:lnTo>
                    <a:pt x="1003" y="4643"/>
                  </a:lnTo>
                  <a:lnTo>
                    <a:pt x="1003" y="4643"/>
                  </a:lnTo>
                  <a:lnTo>
                    <a:pt x="1003" y="4643"/>
                  </a:lnTo>
                  <a:cubicBezTo>
                    <a:pt x="1003" y="4643"/>
                    <a:pt x="1003" y="4643"/>
                    <a:pt x="1008" y="4643"/>
                  </a:cubicBezTo>
                  <a:lnTo>
                    <a:pt x="1008" y="4643"/>
                  </a:lnTo>
                  <a:lnTo>
                    <a:pt x="1008" y="4643"/>
                  </a:lnTo>
                  <a:lnTo>
                    <a:pt x="1008" y="4643"/>
                  </a:lnTo>
                  <a:cubicBezTo>
                    <a:pt x="1008" y="4643"/>
                    <a:pt x="1008" y="4643"/>
                    <a:pt x="1012" y="4643"/>
                  </a:cubicBezTo>
                  <a:lnTo>
                    <a:pt x="1012" y="4643"/>
                  </a:lnTo>
                  <a:lnTo>
                    <a:pt x="1012" y="4643"/>
                  </a:lnTo>
                  <a:lnTo>
                    <a:pt x="1012" y="4643"/>
                  </a:lnTo>
                  <a:cubicBezTo>
                    <a:pt x="1012" y="4643"/>
                    <a:pt x="1012" y="4643"/>
                    <a:pt x="1017" y="4643"/>
                  </a:cubicBezTo>
                  <a:lnTo>
                    <a:pt x="1017" y="4643"/>
                  </a:lnTo>
                  <a:lnTo>
                    <a:pt x="1017" y="4643"/>
                  </a:lnTo>
                  <a:lnTo>
                    <a:pt x="1017" y="4643"/>
                  </a:lnTo>
                  <a:lnTo>
                    <a:pt x="1017" y="4643"/>
                  </a:lnTo>
                  <a:cubicBezTo>
                    <a:pt x="1021" y="4643"/>
                    <a:pt x="1021" y="4643"/>
                    <a:pt x="1021" y="4643"/>
                  </a:cubicBezTo>
                  <a:lnTo>
                    <a:pt x="1021" y="4643"/>
                  </a:lnTo>
                  <a:cubicBezTo>
                    <a:pt x="2558" y="4643"/>
                    <a:pt x="2666" y="4273"/>
                    <a:pt x="2666" y="4273"/>
                  </a:cubicBezTo>
                  <a:cubicBezTo>
                    <a:pt x="2666" y="4273"/>
                    <a:pt x="2877" y="4339"/>
                    <a:pt x="3008" y="4339"/>
                  </a:cubicBezTo>
                  <a:cubicBezTo>
                    <a:pt x="3051" y="4339"/>
                    <a:pt x="3083" y="4329"/>
                    <a:pt x="3097" y="4311"/>
                  </a:cubicBezTo>
                  <a:cubicBezTo>
                    <a:pt x="3130" y="4263"/>
                    <a:pt x="3135" y="4105"/>
                    <a:pt x="3135" y="3992"/>
                  </a:cubicBezTo>
                  <a:cubicBezTo>
                    <a:pt x="3135" y="3931"/>
                    <a:pt x="3135" y="3884"/>
                    <a:pt x="3135" y="3884"/>
                  </a:cubicBezTo>
                  <a:lnTo>
                    <a:pt x="3135" y="3884"/>
                  </a:lnTo>
                  <a:lnTo>
                    <a:pt x="3135" y="3884"/>
                  </a:lnTo>
                  <a:cubicBezTo>
                    <a:pt x="3135" y="3884"/>
                    <a:pt x="3219" y="3580"/>
                    <a:pt x="3219" y="3266"/>
                  </a:cubicBezTo>
                  <a:cubicBezTo>
                    <a:pt x="3219" y="3139"/>
                    <a:pt x="3205" y="3013"/>
                    <a:pt x="3163" y="2900"/>
                  </a:cubicBezTo>
                  <a:cubicBezTo>
                    <a:pt x="3032" y="2507"/>
                    <a:pt x="2633" y="2043"/>
                    <a:pt x="2530" y="1700"/>
                  </a:cubicBezTo>
                  <a:cubicBezTo>
                    <a:pt x="2422" y="1354"/>
                    <a:pt x="2081" y="876"/>
                    <a:pt x="1907" y="754"/>
                  </a:cubicBezTo>
                  <a:cubicBezTo>
                    <a:pt x="1860" y="722"/>
                    <a:pt x="1837" y="665"/>
                    <a:pt x="1837" y="600"/>
                  </a:cubicBezTo>
                  <a:cubicBezTo>
                    <a:pt x="1837" y="445"/>
                    <a:pt x="1973" y="248"/>
                    <a:pt x="2221" y="248"/>
                  </a:cubicBezTo>
                  <a:cubicBezTo>
                    <a:pt x="2244" y="248"/>
                    <a:pt x="2268" y="253"/>
                    <a:pt x="2287" y="253"/>
                  </a:cubicBezTo>
                  <a:cubicBezTo>
                    <a:pt x="2202" y="0"/>
                    <a:pt x="2202" y="0"/>
                    <a:pt x="2202" y="0"/>
                  </a:cubicBezTo>
                </a:path>
              </a:pathLst>
            </a:custGeom>
            <a:solidFill>
              <a:srgbClr val="CDB2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090" y="702"/>
              <a:ext cx="451" cy="68"/>
            </a:xfrm>
            <a:custGeom>
              <a:avLst/>
              <a:gdLst>
                <a:gd name="T0" fmla="*/ 23 w 1993"/>
                <a:gd name="T1" fmla="*/ 299 h 305"/>
                <a:gd name="T2" fmla="*/ 1401 w 1993"/>
                <a:gd name="T3" fmla="*/ 131 h 305"/>
                <a:gd name="T4" fmla="*/ 1992 w 1993"/>
                <a:gd name="T5" fmla="*/ 140 h 305"/>
                <a:gd name="T6" fmla="*/ 1040 w 1993"/>
                <a:gd name="T7" fmla="*/ 56 h 305"/>
                <a:gd name="T8" fmla="*/ 80 w 1993"/>
                <a:gd name="T9" fmla="*/ 164 h 305"/>
                <a:gd name="T10" fmla="*/ 113 w 1993"/>
                <a:gd name="T11" fmla="*/ 173 h 305"/>
                <a:gd name="T12" fmla="*/ 1467 w 1993"/>
                <a:gd name="T13" fmla="*/ 51 h 305"/>
                <a:gd name="T14" fmla="*/ 1949 w 1993"/>
                <a:gd name="T15" fmla="*/ 32 h 305"/>
                <a:gd name="T16" fmla="*/ 1973 w 1993"/>
                <a:gd name="T17" fmla="*/ 37 h 305"/>
                <a:gd name="T18" fmla="*/ 1968 w 1993"/>
                <a:gd name="T19" fmla="*/ 32 h 305"/>
                <a:gd name="T20" fmla="*/ 1973 w 1993"/>
                <a:gd name="T21" fmla="*/ 27 h 305"/>
                <a:gd name="T22" fmla="*/ 1977 w 1993"/>
                <a:gd name="T23" fmla="*/ 23 h 305"/>
                <a:gd name="T24" fmla="*/ 1968 w 1993"/>
                <a:gd name="T25" fmla="*/ 32 h 305"/>
                <a:gd name="T26" fmla="*/ 1968 w 1993"/>
                <a:gd name="T27" fmla="*/ 32 h 305"/>
                <a:gd name="T28" fmla="*/ 1963 w 1993"/>
                <a:gd name="T29" fmla="*/ 27 h 305"/>
                <a:gd name="T30" fmla="*/ 1977 w 1993"/>
                <a:gd name="T31" fmla="*/ 23 h 305"/>
                <a:gd name="T32" fmla="*/ 1977 w 1993"/>
                <a:gd name="T33" fmla="*/ 23 h 305"/>
                <a:gd name="T34" fmla="*/ 1963 w 1993"/>
                <a:gd name="T35" fmla="*/ 27 h 305"/>
                <a:gd name="T36" fmla="*/ 1963 w 1993"/>
                <a:gd name="T37" fmla="*/ 23 h 305"/>
                <a:gd name="T38" fmla="*/ 1963 w 1993"/>
                <a:gd name="T39" fmla="*/ 14 h 305"/>
                <a:gd name="T40" fmla="*/ 1977 w 1993"/>
                <a:gd name="T41" fmla="*/ 23 h 305"/>
                <a:gd name="T42" fmla="*/ 1977 w 1993"/>
                <a:gd name="T43" fmla="*/ 23 h 305"/>
                <a:gd name="T44" fmla="*/ 1963 w 1993"/>
                <a:gd name="T45" fmla="*/ 14 h 305"/>
                <a:gd name="T46" fmla="*/ 1968 w 1993"/>
                <a:gd name="T47" fmla="*/ 9 h 305"/>
                <a:gd name="T48" fmla="*/ 1973 w 1993"/>
                <a:gd name="T49" fmla="*/ 9 h 305"/>
                <a:gd name="T50" fmla="*/ 1977 w 1993"/>
                <a:gd name="T51" fmla="*/ 19 h 305"/>
                <a:gd name="T52" fmla="*/ 1973 w 1993"/>
                <a:gd name="T53" fmla="*/ 19 h 305"/>
                <a:gd name="T54" fmla="*/ 1973 w 1993"/>
                <a:gd name="T55" fmla="*/ 9 h 305"/>
                <a:gd name="T56" fmla="*/ 1973 w 1993"/>
                <a:gd name="T57" fmla="*/ 9 h 305"/>
                <a:gd name="T58" fmla="*/ 1973 w 1993"/>
                <a:gd name="T59" fmla="*/ 9 h 305"/>
                <a:gd name="T60" fmla="*/ 1973 w 1993"/>
                <a:gd name="T61" fmla="*/ 14 h 305"/>
                <a:gd name="T62" fmla="*/ 1973 w 1993"/>
                <a:gd name="T63" fmla="*/ 9 h 305"/>
                <a:gd name="T64" fmla="*/ 1973 w 1993"/>
                <a:gd name="T65" fmla="*/ 9 h 305"/>
                <a:gd name="T66" fmla="*/ 1973 w 1993"/>
                <a:gd name="T67" fmla="*/ 9 h 305"/>
                <a:gd name="T68" fmla="*/ 1930 w 1993"/>
                <a:gd name="T69" fmla="*/ 9 h 305"/>
                <a:gd name="T70" fmla="*/ 689 w 1993"/>
                <a:gd name="T71" fmla="*/ 9 h 305"/>
                <a:gd name="T72" fmla="*/ 173 w 1993"/>
                <a:gd name="T73" fmla="*/ 0 h 305"/>
                <a:gd name="T74" fmla="*/ 117 w 1993"/>
                <a:gd name="T75" fmla="*/ 19 h 305"/>
                <a:gd name="T76" fmla="*/ 1645 w 1993"/>
                <a:gd name="T77" fmla="*/ 42 h 305"/>
                <a:gd name="T78" fmla="*/ 1954 w 1993"/>
                <a:gd name="T79" fmla="*/ 37 h 305"/>
                <a:gd name="T80" fmla="*/ 1977 w 1993"/>
                <a:gd name="T81" fmla="*/ 37 h 305"/>
                <a:gd name="T82" fmla="*/ 1987 w 1993"/>
                <a:gd name="T83" fmla="*/ 32 h 305"/>
                <a:gd name="T84" fmla="*/ 1992 w 1993"/>
                <a:gd name="T85" fmla="*/ 23 h 305"/>
                <a:gd name="T86" fmla="*/ 1987 w 1993"/>
                <a:gd name="T87" fmla="*/ 9 h 305"/>
                <a:gd name="T88" fmla="*/ 1977 w 1993"/>
                <a:gd name="T89" fmla="*/ 4 h 305"/>
                <a:gd name="T90" fmla="*/ 1949 w 1993"/>
                <a:gd name="T91" fmla="*/ 4 h 305"/>
                <a:gd name="T92" fmla="*/ 1429 w 1993"/>
                <a:gd name="T93" fmla="*/ 23 h 305"/>
                <a:gd name="T94" fmla="*/ 94 w 1993"/>
                <a:gd name="T95" fmla="*/ 164 h 305"/>
                <a:gd name="T96" fmla="*/ 1040 w 1993"/>
                <a:gd name="T97" fmla="*/ 88 h 305"/>
                <a:gd name="T98" fmla="*/ 1903 w 1993"/>
                <a:gd name="T99" fmla="*/ 145 h 305"/>
                <a:gd name="T100" fmla="*/ 1968 w 1993"/>
                <a:gd name="T101" fmla="*/ 154 h 305"/>
                <a:gd name="T102" fmla="*/ 1977 w 1993"/>
                <a:gd name="T103" fmla="*/ 140 h 305"/>
                <a:gd name="T104" fmla="*/ 1401 w 1993"/>
                <a:gd name="T105" fmla="*/ 103 h 305"/>
                <a:gd name="T106" fmla="*/ 5 w 1993"/>
                <a:gd name="T107" fmla="*/ 29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93" h="305">
                  <a:moveTo>
                    <a:pt x="23" y="299"/>
                  </a:moveTo>
                  <a:lnTo>
                    <a:pt x="23" y="299"/>
                  </a:lnTo>
                  <a:lnTo>
                    <a:pt x="23" y="299"/>
                  </a:lnTo>
                  <a:cubicBezTo>
                    <a:pt x="37" y="295"/>
                    <a:pt x="553" y="131"/>
                    <a:pt x="1401" y="131"/>
                  </a:cubicBezTo>
                  <a:cubicBezTo>
                    <a:pt x="1579" y="131"/>
                    <a:pt x="1771" y="135"/>
                    <a:pt x="1977" y="154"/>
                  </a:cubicBezTo>
                  <a:cubicBezTo>
                    <a:pt x="1982" y="154"/>
                    <a:pt x="1992" y="150"/>
                    <a:pt x="1992" y="140"/>
                  </a:cubicBezTo>
                  <a:cubicBezTo>
                    <a:pt x="1992" y="135"/>
                    <a:pt x="1987" y="126"/>
                    <a:pt x="1977" y="126"/>
                  </a:cubicBezTo>
                  <a:cubicBezTo>
                    <a:pt x="1977" y="126"/>
                    <a:pt x="1570" y="56"/>
                    <a:pt x="1040" y="56"/>
                  </a:cubicBezTo>
                  <a:cubicBezTo>
                    <a:pt x="745" y="56"/>
                    <a:pt x="408" y="79"/>
                    <a:pt x="89" y="150"/>
                  </a:cubicBezTo>
                  <a:cubicBezTo>
                    <a:pt x="84" y="150"/>
                    <a:pt x="80" y="154"/>
                    <a:pt x="80" y="164"/>
                  </a:cubicBezTo>
                  <a:cubicBezTo>
                    <a:pt x="80" y="173"/>
                    <a:pt x="89" y="178"/>
                    <a:pt x="94" y="178"/>
                  </a:cubicBezTo>
                  <a:cubicBezTo>
                    <a:pt x="94" y="178"/>
                    <a:pt x="99" y="178"/>
                    <a:pt x="113" y="173"/>
                  </a:cubicBezTo>
                  <a:cubicBezTo>
                    <a:pt x="187" y="168"/>
                    <a:pt x="534" y="131"/>
                    <a:pt x="909" y="98"/>
                  </a:cubicBezTo>
                  <a:cubicBezTo>
                    <a:pt x="1096" y="79"/>
                    <a:pt x="1294" y="65"/>
                    <a:pt x="1467" y="51"/>
                  </a:cubicBezTo>
                  <a:cubicBezTo>
                    <a:pt x="1635" y="37"/>
                    <a:pt x="1785" y="32"/>
                    <a:pt x="1879" y="32"/>
                  </a:cubicBezTo>
                  <a:cubicBezTo>
                    <a:pt x="1907" y="32"/>
                    <a:pt x="1930" y="32"/>
                    <a:pt x="1949" y="32"/>
                  </a:cubicBezTo>
                  <a:cubicBezTo>
                    <a:pt x="1959" y="32"/>
                    <a:pt x="1963" y="32"/>
                    <a:pt x="1968" y="32"/>
                  </a:cubicBezTo>
                  <a:cubicBezTo>
                    <a:pt x="1968" y="37"/>
                    <a:pt x="1973" y="37"/>
                    <a:pt x="1973" y="37"/>
                  </a:cubicBezTo>
                  <a:cubicBezTo>
                    <a:pt x="1973" y="27"/>
                    <a:pt x="1973" y="27"/>
                    <a:pt x="1973" y="27"/>
                  </a:cubicBezTo>
                  <a:cubicBezTo>
                    <a:pt x="1968" y="32"/>
                    <a:pt x="1968" y="32"/>
                    <a:pt x="1968" y="32"/>
                  </a:cubicBezTo>
                  <a:cubicBezTo>
                    <a:pt x="1973" y="37"/>
                    <a:pt x="1973" y="37"/>
                    <a:pt x="1973" y="37"/>
                  </a:cubicBezTo>
                  <a:cubicBezTo>
                    <a:pt x="1973" y="27"/>
                    <a:pt x="1973" y="27"/>
                    <a:pt x="1973" y="27"/>
                  </a:cubicBezTo>
                  <a:cubicBezTo>
                    <a:pt x="1968" y="32"/>
                    <a:pt x="1968" y="32"/>
                    <a:pt x="1968" y="32"/>
                  </a:cubicBezTo>
                  <a:cubicBezTo>
                    <a:pt x="1977" y="23"/>
                    <a:pt x="1977" y="23"/>
                    <a:pt x="1977" y="23"/>
                  </a:cubicBezTo>
                  <a:cubicBezTo>
                    <a:pt x="1968" y="32"/>
                    <a:pt x="1968" y="32"/>
                    <a:pt x="1968" y="32"/>
                  </a:cubicBezTo>
                  <a:lnTo>
                    <a:pt x="1968" y="32"/>
                  </a:lnTo>
                  <a:cubicBezTo>
                    <a:pt x="1977" y="23"/>
                    <a:pt x="1977" y="23"/>
                    <a:pt x="1977" y="23"/>
                  </a:cubicBezTo>
                  <a:cubicBezTo>
                    <a:pt x="1968" y="32"/>
                    <a:pt x="1968" y="32"/>
                    <a:pt x="1968" y="32"/>
                  </a:cubicBezTo>
                  <a:cubicBezTo>
                    <a:pt x="1977" y="23"/>
                    <a:pt x="1977" y="23"/>
                    <a:pt x="1977" y="23"/>
                  </a:cubicBezTo>
                  <a:cubicBezTo>
                    <a:pt x="1963" y="27"/>
                    <a:pt x="1963" y="27"/>
                    <a:pt x="1963" y="27"/>
                  </a:cubicBezTo>
                  <a:cubicBezTo>
                    <a:pt x="1963" y="27"/>
                    <a:pt x="1963" y="32"/>
                    <a:pt x="1968" y="32"/>
                  </a:cubicBezTo>
                  <a:cubicBezTo>
                    <a:pt x="1977" y="23"/>
                    <a:pt x="1977" y="23"/>
                    <a:pt x="1977" y="23"/>
                  </a:cubicBezTo>
                  <a:cubicBezTo>
                    <a:pt x="1963" y="27"/>
                    <a:pt x="1963" y="27"/>
                    <a:pt x="1963" y="27"/>
                  </a:cubicBezTo>
                  <a:cubicBezTo>
                    <a:pt x="1977" y="23"/>
                    <a:pt x="1977" y="23"/>
                    <a:pt x="1977" y="23"/>
                  </a:cubicBezTo>
                  <a:cubicBezTo>
                    <a:pt x="1963" y="23"/>
                    <a:pt x="1963" y="23"/>
                    <a:pt x="1963" y="23"/>
                  </a:cubicBezTo>
                  <a:lnTo>
                    <a:pt x="1963" y="27"/>
                  </a:lnTo>
                  <a:cubicBezTo>
                    <a:pt x="1977" y="23"/>
                    <a:pt x="1977" y="23"/>
                    <a:pt x="1977" y="23"/>
                  </a:cubicBezTo>
                  <a:cubicBezTo>
                    <a:pt x="1963" y="23"/>
                    <a:pt x="1963" y="23"/>
                    <a:pt x="1963" y="23"/>
                  </a:cubicBezTo>
                  <a:cubicBezTo>
                    <a:pt x="1977" y="23"/>
                    <a:pt x="1977" y="23"/>
                    <a:pt x="1977" y="23"/>
                  </a:cubicBezTo>
                  <a:cubicBezTo>
                    <a:pt x="1963" y="14"/>
                    <a:pt x="1963" y="14"/>
                    <a:pt x="1963" y="14"/>
                  </a:cubicBezTo>
                  <a:cubicBezTo>
                    <a:pt x="1963" y="19"/>
                    <a:pt x="1963" y="19"/>
                    <a:pt x="1963" y="23"/>
                  </a:cubicBezTo>
                  <a:cubicBezTo>
                    <a:pt x="1977" y="23"/>
                    <a:pt x="1977" y="23"/>
                    <a:pt x="1977" y="23"/>
                  </a:cubicBezTo>
                  <a:cubicBezTo>
                    <a:pt x="1963" y="14"/>
                    <a:pt x="1963" y="14"/>
                    <a:pt x="1963" y="14"/>
                  </a:cubicBezTo>
                  <a:cubicBezTo>
                    <a:pt x="1977" y="23"/>
                    <a:pt x="1977" y="23"/>
                    <a:pt x="1977" y="23"/>
                  </a:cubicBezTo>
                  <a:cubicBezTo>
                    <a:pt x="1968" y="9"/>
                    <a:pt x="1968" y="9"/>
                    <a:pt x="1968" y="9"/>
                  </a:cubicBezTo>
                  <a:lnTo>
                    <a:pt x="1963" y="14"/>
                  </a:lnTo>
                  <a:cubicBezTo>
                    <a:pt x="1977" y="23"/>
                    <a:pt x="1977" y="23"/>
                    <a:pt x="1977" y="23"/>
                  </a:cubicBezTo>
                  <a:cubicBezTo>
                    <a:pt x="1968" y="9"/>
                    <a:pt x="1968" y="9"/>
                    <a:pt x="1968" y="9"/>
                  </a:cubicBezTo>
                  <a:cubicBezTo>
                    <a:pt x="1977" y="19"/>
                    <a:pt x="1977" y="19"/>
                    <a:pt x="1977" y="19"/>
                  </a:cubicBezTo>
                  <a:cubicBezTo>
                    <a:pt x="1973" y="9"/>
                    <a:pt x="1973" y="9"/>
                    <a:pt x="1973" y="9"/>
                  </a:cubicBezTo>
                  <a:cubicBezTo>
                    <a:pt x="1968" y="9"/>
                    <a:pt x="1968" y="9"/>
                    <a:pt x="1968" y="9"/>
                  </a:cubicBezTo>
                  <a:cubicBezTo>
                    <a:pt x="1977" y="19"/>
                    <a:pt x="1977" y="19"/>
                    <a:pt x="1977" y="19"/>
                  </a:cubicBezTo>
                  <a:cubicBezTo>
                    <a:pt x="1973" y="9"/>
                    <a:pt x="1973" y="9"/>
                    <a:pt x="1973" y="9"/>
                  </a:cubicBezTo>
                  <a:cubicBezTo>
                    <a:pt x="1973" y="19"/>
                    <a:pt x="1973" y="19"/>
                    <a:pt x="1973" y="19"/>
                  </a:cubicBezTo>
                  <a:cubicBezTo>
                    <a:pt x="1973" y="9"/>
                    <a:pt x="1973" y="9"/>
                    <a:pt x="1973" y="9"/>
                  </a:cubicBezTo>
                  <a:lnTo>
                    <a:pt x="1973" y="9"/>
                  </a:lnTo>
                  <a:cubicBezTo>
                    <a:pt x="1973" y="19"/>
                    <a:pt x="1973" y="19"/>
                    <a:pt x="1973" y="19"/>
                  </a:cubicBezTo>
                  <a:cubicBezTo>
                    <a:pt x="1973" y="9"/>
                    <a:pt x="1973" y="9"/>
                    <a:pt x="1973" y="9"/>
                  </a:cubicBezTo>
                  <a:cubicBezTo>
                    <a:pt x="1973" y="14"/>
                    <a:pt x="1973" y="14"/>
                    <a:pt x="1973" y="14"/>
                  </a:cubicBezTo>
                  <a:cubicBezTo>
                    <a:pt x="1973" y="9"/>
                    <a:pt x="1973" y="9"/>
                    <a:pt x="1973" y="9"/>
                  </a:cubicBezTo>
                  <a:lnTo>
                    <a:pt x="1973" y="9"/>
                  </a:lnTo>
                  <a:cubicBezTo>
                    <a:pt x="1973" y="14"/>
                    <a:pt x="1973" y="14"/>
                    <a:pt x="1973" y="14"/>
                  </a:cubicBezTo>
                  <a:cubicBezTo>
                    <a:pt x="1973" y="9"/>
                    <a:pt x="1973" y="9"/>
                    <a:pt x="1973" y="9"/>
                  </a:cubicBezTo>
                  <a:lnTo>
                    <a:pt x="1973" y="9"/>
                  </a:lnTo>
                  <a:lnTo>
                    <a:pt x="1973" y="9"/>
                  </a:lnTo>
                  <a:lnTo>
                    <a:pt x="1973" y="9"/>
                  </a:lnTo>
                  <a:lnTo>
                    <a:pt x="1973" y="9"/>
                  </a:lnTo>
                  <a:lnTo>
                    <a:pt x="1973" y="9"/>
                  </a:lnTo>
                  <a:cubicBezTo>
                    <a:pt x="1973" y="9"/>
                    <a:pt x="1973" y="9"/>
                    <a:pt x="1968" y="9"/>
                  </a:cubicBezTo>
                  <a:cubicBezTo>
                    <a:pt x="1963" y="9"/>
                    <a:pt x="1949" y="9"/>
                    <a:pt x="1930" y="9"/>
                  </a:cubicBezTo>
                  <a:cubicBezTo>
                    <a:pt x="1874" y="14"/>
                    <a:pt x="1771" y="14"/>
                    <a:pt x="1645" y="14"/>
                  </a:cubicBezTo>
                  <a:cubicBezTo>
                    <a:pt x="1378" y="14"/>
                    <a:pt x="1003" y="9"/>
                    <a:pt x="689" y="9"/>
                  </a:cubicBezTo>
                  <a:cubicBezTo>
                    <a:pt x="534" y="4"/>
                    <a:pt x="394" y="4"/>
                    <a:pt x="295" y="4"/>
                  </a:cubicBezTo>
                  <a:cubicBezTo>
                    <a:pt x="244" y="4"/>
                    <a:pt x="202" y="4"/>
                    <a:pt x="173" y="0"/>
                  </a:cubicBezTo>
                  <a:cubicBezTo>
                    <a:pt x="145" y="0"/>
                    <a:pt x="131" y="0"/>
                    <a:pt x="131" y="0"/>
                  </a:cubicBezTo>
                  <a:cubicBezTo>
                    <a:pt x="122" y="0"/>
                    <a:pt x="117" y="9"/>
                    <a:pt x="117" y="19"/>
                  </a:cubicBezTo>
                  <a:cubicBezTo>
                    <a:pt x="117" y="23"/>
                    <a:pt x="122" y="32"/>
                    <a:pt x="131" y="32"/>
                  </a:cubicBezTo>
                  <a:cubicBezTo>
                    <a:pt x="131" y="32"/>
                    <a:pt x="1110" y="42"/>
                    <a:pt x="1645" y="42"/>
                  </a:cubicBezTo>
                  <a:cubicBezTo>
                    <a:pt x="1743" y="42"/>
                    <a:pt x="1827" y="42"/>
                    <a:pt x="1884" y="42"/>
                  </a:cubicBezTo>
                  <a:cubicBezTo>
                    <a:pt x="1912" y="42"/>
                    <a:pt x="1935" y="42"/>
                    <a:pt x="1954" y="37"/>
                  </a:cubicBezTo>
                  <a:cubicBezTo>
                    <a:pt x="1963" y="37"/>
                    <a:pt x="1968" y="37"/>
                    <a:pt x="1973" y="37"/>
                  </a:cubicBezTo>
                  <a:lnTo>
                    <a:pt x="1977" y="37"/>
                  </a:lnTo>
                  <a:cubicBezTo>
                    <a:pt x="1982" y="37"/>
                    <a:pt x="1982" y="37"/>
                    <a:pt x="1982" y="37"/>
                  </a:cubicBezTo>
                  <a:lnTo>
                    <a:pt x="1987" y="32"/>
                  </a:lnTo>
                  <a:cubicBezTo>
                    <a:pt x="1987" y="32"/>
                    <a:pt x="1992" y="32"/>
                    <a:pt x="1992" y="27"/>
                  </a:cubicBezTo>
                  <a:lnTo>
                    <a:pt x="1992" y="23"/>
                  </a:lnTo>
                  <a:cubicBezTo>
                    <a:pt x="1992" y="19"/>
                    <a:pt x="1992" y="19"/>
                    <a:pt x="1992" y="14"/>
                  </a:cubicBezTo>
                  <a:cubicBezTo>
                    <a:pt x="1987" y="14"/>
                    <a:pt x="1987" y="9"/>
                    <a:pt x="1987" y="9"/>
                  </a:cubicBezTo>
                  <a:cubicBezTo>
                    <a:pt x="1982" y="9"/>
                    <a:pt x="1982" y="9"/>
                    <a:pt x="1982" y="9"/>
                  </a:cubicBezTo>
                  <a:cubicBezTo>
                    <a:pt x="1982" y="9"/>
                    <a:pt x="1982" y="9"/>
                    <a:pt x="1977" y="4"/>
                  </a:cubicBezTo>
                  <a:cubicBezTo>
                    <a:pt x="1977" y="4"/>
                    <a:pt x="1977" y="4"/>
                    <a:pt x="1973" y="4"/>
                  </a:cubicBezTo>
                  <a:cubicBezTo>
                    <a:pt x="1968" y="4"/>
                    <a:pt x="1963" y="4"/>
                    <a:pt x="1949" y="4"/>
                  </a:cubicBezTo>
                  <a:cubicBezTo>
                    <a:pt x="1930" y="0"/>
                    <a:pt x="1907" y="0"/>
                    <a:pt x="1879" y="0"/>
                  </a:cubicBezTo>
                  <a:cubicBezTo>
                    <a:pt x="1776" y="0"/>
                    <a:pt x="1616" y="9"/>
                    <a:pt x="1429" y="23"/>
                  </a:cubicBezTo>
                  <a:cubicBezTo>
                    <a:pt x="867" y="65"/>
                    <a:pt x="94" y="150"/>
                    <a:pt x="94" y="150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413" y="107"/>
                    <a:pt x="745" y="88"/>
                    <a:pt x="1040" y="88"/>
                  </a:cubicBezTo>
                  <a:cubicBezTo>
                    <a:pt x="1302" y="88"/>
                    <a:pt x="1537" y="103"/>
                    <a:pt x="1706" y="122"/>
                  </a:cubicBezTo>
                  <a:cubicBezTo>
                    <a:pt x="1790" y="131"/>
                    <a:pt x="1856" y="140"/>
                    <a:pt x="1903" y="145"/>
                  </a:cubicBezTo>
                  <a:cubicBezTo>
                    <a:pt x="1926" y="150"/>
                    <a:pt x="1945" y="150"/>
                    <a:pt x="1954" y="154"/>
                  </a:cubicBezTo>
                  <a:cubicBezTo>
                    <a:pt x="1963" y="154"/>
                    <a:pt x="1968" y="154"/>
                    <a:pt x="1968" y="154"/>
                  </a:cubicBezTo>
                  <a:cubicBezTo>
                    <a:pt x="1973" y="154"/>
                    <a:pt x="1973" y="154"/>
                    <a:pt x="1973" y="154"/>
                  </a:cubicBezTo>
                  <a:cubicBezTo>
                    <a:pt x="1977" y="140"/>
                    <a:pt x="1977" y="140"/>
                    <a:pt x="1977" y="140"/>
                  </a:cubicBezTo>
                  <a:cubicBezTo>
                    <a:pt x="1977" y="126"/>
                    <a:pt x="1977" y="126"/>
                    <a:pt x="1977" y="126"/>
                  </a:cubicBezTo>
                  <a:cubicBezTo>
                    <a:pt x="1771" y="107"/>
                    <a:pt x="1579" y="103"/>
                    <a:pt x="1401" y="103"/>
                  </a:cubicBezTo>
                  <a:cubicBezTo>
                    <a:pt x="534" y="103"/>
                    <a:pt x="14" y="272"/>
                    <a:pt x="14" y="272"/>
                  </a:cubicBezTo>
                  <a:cubicBezTo>
                    <a:pt x="5" y="276"/>
                    <a:pt x="0" y="285"/>
                    <a:pt x="5" y="290"/>
                  </a:cubicBezTo>
                  <a:cubicBezTo>
                    <a:pt x="5" y="299"/>
                    <a:pt x="14" y="304"/>
                    <a:pt x="23" y="299"/>
                  </a:cubicBezTo>
                </a:path>
              </a:pathLst>
            </a:custGeom>
            <a:solidFill>
              <a:srgbClr val="A57C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2204" y="993"/>
              <a:ext cx="231" cy="506"/>
            </a:xfrm>
            <a:custGeom>
              <a:avLst/>
              <a:gdLst>
                <a:gd name="T0" fmla="*/ 0 w 1018"/>
                <a:gd name="T1" fmla="*/ 2231 h 2232"/>
                <a:gd name="T2" fmla="*/ 1017 w 1018"/>
                <a:gd name="T3" fmla="*/ 2231 h 2232"/>
                <a:gd name="T4" fmla="*/ 1017 w 1018"/>
                <a:gd name="T5" fmla="*/ 0 h 2232"/>
                <a:gd name="T6" fmla="*/ 0 w 1018"/>
                <a:gd name="T7" fmla="*/ 0 h 2232"/>
                <a:gd name="T8" fmla="*/ 0 w 1018"/>
                <a:gd name="T9" fmla="*/ 2231 h 2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2232">
                  <a:moveTo>
                    <a:pt x="0" y="2231"/>
                  </a:moveTo>
                  <a:lnTo>
                    <a:pt x="1017" y="2231"/>
                  </a:lnTo>
                  <a:lnTo>
                    <a:pt x="1017" y="0"/>
                  </a:lnTo>
                  <a:lnTo>
                    <a:pt x="0" y="0"/>
                  </a:lnTo>
                  <a:lnTo>
                    <a:pt x="0" y="2231"/>
                  </a:lnTo>
                </a:path>
              </a:pathLst>
            </a:custGeom>
            <a:solidFill>
              <a:srgbClr val="D4BA8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088" y="676"/>
              <a:ext cx="808" cy="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7500" dirty="0">
                  <a:solidFill>
                    <a:srgbClr val="C3A56C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$</a:t>
              </a: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394" y="1495"/>
              <a:ext cx="323" cy="130"/>
            </a:xfrm>
            <a:custGeom>
              <a:avLst/>
              <a:gdLst>
                <a:gd name="T0" fmla="*/ 1369 w 1426"/>
                <a:gd name="T1" fmla="*/ 178 h 582"/>
                <a:gd name="T2" fmla="*/ 1369 w 1426"/>
                <a:gd name="T3" fmla="*/ 178 h 582"/>
                <a:gd name="T4" fmla="*/ 713 w 1426"/>
                <a:gd name="T5" fmla="*/ 0 h 582"/>
                <a:gd name="T6" fmla="*/ 56 w 1426"/>
                <a:gd name="T7" fmla="*/ 178 h 582"/>
                <a:gd name="T8" fmla="*/ 0 w 1426"/>
                <a:gd name="T9" fmla="*/ 178 h 582"/>
                <a:gd name="T10" fmla="*/ 0 w 1426"/>
                <a:gd name="T11" fmla="*/ 290 h 582"/>
                <a:gd name="T12" fmla="*/ 713 w 1426"/>
                <a:gd name="T13" fmla="*/ 581 h 582"/>
                <a:gd name="T14" fmla="*/ 1425 w 1426"/>
                <a:gd name="T15" fmla="*/ 290 h 582"/>
                <a:gd name="T16" fmla="*/ 1425 w 1426"/>
                <a:gd name="T17" fmla="*/ 178 h 582"/>
                <a:gd name="T18" fmla="*/ 1369 w 1426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1369" y="178"/>
                  </a:moveTo>
                  <a:lnTo>
                    <a:pt x="1369" y="178"/>
                  </a:lnTo>
                  <a:cubicBezTo>
                    <a:pt x="1261" y="75"/>
                    <a:pt x="1008" y="0"/>
                    <a:pt x="713" y="0"/>
                  </a:cubicBezTo>
                  <a:cubicBezTo>
                    <a:pt x="417" y="0"/>
                    <a:pt x="164" y="75"/>
                    <a:pt x="56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55"/>
                    <a:pt x="319" y="581"/>
                    <a:pt x="713" y="581"/>
                  </a:cubicBezTo>
                  <a:cubicBezTo>
                    <a:pt x="1106" y="581"/>
                    <a:pt x="1425" y="455"/>
                    <a:pt x="1425" y="290"/>
                  </a:cubicBezTo>
                  <a:cubicBezTo>
                    <a:pt x="1425" y="178"/>
                    <a:pt x="1425" y="178"/>
                    <a:pt x="1425" y="178"/>
                  </a:cubicBezTo>
                  <a:lnTo>
                    <a:pt x="1369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1394" y="1469"/>
              <a:ext cx="323" cy="132"/>
            </a:xfrm>
            <a:custGeom>
              <a:avLst/>
              <a:gdLst>
                <a:gd name="T0" fmla="*/ 1425 w 1426"/>
                <a:gd name="T1" fmla="*/ 290 h 581"/>
                <a:gd name="T2" fmla="*/ 1425 w 1426"/>
                <a:gd name="T3" fmla="*/ 290 h 581"/>
                <a:gd name="T4" fmla="*/ 713 w 1426"/>
                <a:gd name="T5" fmla="*/ 580 h 581"/>
                <a:gd name="T6" fmla="*/ 0 w 1426"/>
                <a:gd name="T7" fmla="*/ 290 h 581"/>
                <a:gd name="T8" fmla="*/ 713 w 1426"/>
                <a:gd name="T9" fmla="*/ 0 h 581"/>
                <a:gd name="T10" fmla="*/ 1425 w 1426"/>
                <a:gd name="T11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1">
                  <a:moveTo>
                    <a:pt x="1425" y="290"/>
                  </a:moveTo>
                  <a:lnTo>
                    <a:pt x="1425" y="290"/>
                  </a:lnTo>
                  <a:cubicBezTo>
                    <a:pt x="1425" y="449"/>
                    <a:pt x="1106" y="580"/>
                    <a:pt x="713" y="580"/>
                  </a:cubicBezTo>
                  <a:cubicBezTo>
                    <a:pt x="319" y="580"/>
                    <a:pt x="0" y="449"/>
                    <a:pt x="0" y="290"/>
                  </a:cubicBezTo>
                  <a:cubicBezTo>
                    <a:pt x="0" y="131"/>
                    <a:pt x="319" y="0"/>
                    <a:pt x="713" y="0"/>
                  </a:cubicBezTo>
                  <a:cubicBezTo>
                    <a:pt x="1106" y="0"/>
                    <a:pt x="1425" y="131"/>
                    <a:pt x="1425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417" y="1472"/>
              <a:ext cx="279" cy="110"/>
            </a:xfrm>
            <a:custGeom>
              <a:avLst/>
              <a:gdLst>
                <a:gd name="T0" fmla="*/ 1233 w 1234"/>
                <a:gd name="T1" fmla="*/ 239 h 484"/>
                <a:gd name="T2" fmla="*/ 1233 w 1234"/>
                <a:gd name="T3" fmla="*/ 239 h 484"/>
                <a:gd name="T4" fmla="*/ 619 w 1234"/>
                <a:gd name="T5" fmla="*/ 483 h 484"/>
                <a:gd name="T6" fmla="*/ 0 w 1234"/>
                <a:gd name="T7" fmla="*/ 239 h 484"/>
                <a:gd name="T8" fmla="*/ 619 w 1234"/>
                <a:gd name="T9" fmla="*/ 0 h 484"/>
                <a:gd name="T10" fmla="*/ 1233 w 1234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1233" y="239"/>
                  </a:moveTo>
                  <a:lnTo>
                    <a:pt x="1233" y="239"/>
                  </a:lnTo>
                  <a:cubicBezTo>
                    <a:pt x="1233" y="375"/>
                    <a:pt x="956" y="483"/>
                    <a:pt x="619" y="483"/>
                  </a:cubicBezTo>
                  <a:cubicBezTo>
                    <a:pt x="277" y="483"/>
                    <a:pt x="0" y="375"/>
                    <a:pt x="0" y="239"/>
                  </a:cubicBezTo>
                  <a:cubicBezTo>
                    <a:pt x="0" y="108"/>
                    <a:pt x="277" y="0"/>
                    <a:pt x="619" y="0"/>
                  </a:cubicBezTo>
                  <a:cubicBezTo>
                    <a:pt x="956" y="0"/>
                    <a:pt x="1233" y="108"/>
                    <a:pt x="1233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1384" y="1461"/>
              <a:ext cx="323" cy="130"/>
            </a:xfrm>
            <a:custGeom>
              <a:avLst/>
              <a:gdLst>
                <a:gd name="T0" fmla="*/ 1368 w 1426"/>
                <a:gd name="T1" fmla="*/ 177 h 581"/>
                <a:gd name="T2" fmla="*/ 1368 w 1426"/>
                <a:gd name="T3" fmla="*/ 177 h 581"/>
                <a:gd name="T4" fmla="*/ 712 w 1426"/>
                <a:gd name="T5" fmla="*/ 0 h 581"/>
                <a:gd name="T6" fmla="*/ 56 w 1426"/>
                <a:gd name="T7" fmla="*/ 177 h 581"/>
                <a:gd name="T8" fmla="*/ 0 w 1426"/>
                <a:gd name="T9" fmla="*/ 177 h 581"/>
                <a:gd name="T10" fmla="*/ 0 w 1426"/>
                <a:gd name="T11" fmla="*/ 290 h 581"/>
                <a:gd name="T12" fmla="*/ 712 w 1426"/>
                <a:gd name="T13" fmla="*/ 580 h 581"/>
                <a:gd name="T14" fmla="*/ 1425 w 1426"/>
                <a:gd name="T15" fmla="*/ 290 h 581"/>
                <a:gd name="T16" fmla="*/ 1425 w 1426"/>
                <a:gd name="T17" fmla="*/ 177 h 581"/>
                <a:gd name="T18" fmla="*/ 1368 w 1426"/>
                <a:gd name="T19" fmla="*/ 17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1">
                  <a:moveTo>
                    <a:pt x="1368" y="177"/>
                  </a:moveTo>
                  <a:lnTo>
                    <a:pt x="1368" y="177"/>
                  </a:lnTo>
                  <a:cubicBezTo>
                    <a:pt x="1260" y="74"/>
                    <a:pt x="1007" y="0"/>
                    <a:pt x="712" y="0"/>
                  </a:cubicBezTo>
                  <a:cubicBezTo>
                    <a:pt x="417" y="0"/>
                    <a:pt x="164" y="74"/>
                    <a:pt x="5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54"/>
                    <a:pt x="318" y="580"/>
                    <a:pt x="712" y="580"/>
                  </a:cubicBezTo>
                  <a:cubicBezTo>
                    <a:pt x="1106" y="580"/>
                    <a:pt x="1425" y="454"/>
                    <a:pt x="1425" y="290"/>
                  </a:cubicBezTo>
                  <a:cubicBezTo>
                    <a:pt x="1425" y="177"/>
                    <a:pt x="1425" y="177"/>
                    <a:pt x="1425" y="177"/>
                  </a:cubicBezTo>
                  <a:lnTo>
                    <a:pt x="1368" y="177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1384" y="1434"/>
              <a:ext cx="323" cy="130"/>
            </a:xfrm>
            <a:custGeom>
              <a:avLst/>
              <a:gdLst>
                <a:gd name="T0" fmla="*/ 1425 w 1426"/>
                <a:gd name="T1" fmla="*/ 290 h 582"/>
                <a:gd name="T2" fmla="*/ 1425 w 1426"/>
                <a:gd name="T3" fmla="*/ 290 h 582"/>
                <a:gd name="T4" fmla="*/ 712 w 1426"/>
                <a:gd name="T5" fmla="*/ 581 h 582"/>
                <a:gd name="T6" fmla="*/ 0 w 1426"/>
                <a:gd name="T7" fmla="*/ 290 h 582"/>
                <a:gd name="T8" fmla="*/ 712 w 1426"/>
                <a:gd name="T9" fmla="*/ 0 h 582"/>
                <a:gd name="T10" fmla="*/ 1425 w 1426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1425" y="290"/>
                  </a:moveTo>
                  <a:lnTo>
                    <a:pt x="1425" y="290"/>
                  </a:lnTo>
                  <a:cubicBezTo>
                    <a:pt x="1425" y="450"/>
                    <a:pt x="1106" y="581"/>
                    <a:pt x="712" y="581"/>
                  </a:cubicBezTo>
                  <a:cubicBezTo>
                    <a:pt x="318" y="581"/>
                    <a:pt x="0" y="450"/>
                    <a:pt x="0" y="290"/>
                  </a:cubicBezTo>
                  <a:cubicBezTo>
                    <a:pt x="0" y="131"/>
                    <a:pt x="318" y="0"/>
                    <a:pt x="712" y="0"/>
                  </a:cubicBezTo>
                  <a:cubicBezTo>
                    <a:pt x="1106" y="0"/>
                    <a:pt x="1425" y="131"/>
                    <a:pt x="1425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1405" y="1438"/>
              <a:ext cx="279" cy="109"/>
            </a:xfrm>
            <a:custGeom>
              <a:avLst/>
              <a:gdLst>
                <a:gd name="T0" fmla="*/ 1232 w 1233"/>
                <a:gd name="T1" fmla="*/ 243 h 483"/>
                <a:gd name="T2" fmla="*/ 1232 w 1233"/>
                <a:gd name="T3" fmla="*/ 243 h 483"/>
                <a:gd name="T4" fmla="*/ 618 w 1233"/>
                <a:gd name="T5" fmla="*/ 482 h 483"/>
                <a:gd name="T6" fmla="*/ 0 w 1233"/>
                <a:gd name="T7" fmla="*/ 243 h 483"/>
                <a:gd name="T8" fmla="*/ 618 w 1233"/>
                <a:gd name="T9" fmla="*/ 0 h 483"/>
                <a:gd name="T10" fmla="*/ 1232 w 1233"/>
                <a:gd name="T11" fmla="*/ 2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3">
                  <a:moveTo>
                    <a:pt x="1232" y="243"/>
                  </a:moveTo>
                  <a:lnTo>
                    <a:pt x="1232" y="243"/>
                  </a:lnTo>
                  <a:cubicBezTo>
                    <a:pt x="1232" y="374"/>
                    <a:pt x="956" y="482"/>
                    <a:pt x="618" y="482"/>
                  </a:cubicBezTo>
                  <a:cubicBezTo>
                    <a:pt x="276" y="482"/>
                    <a:pt x="0" y="374"/>
                    <a:pt x="0" y="243"/>
                  </a:cubicBezTo>
                  <a:cubicBezTo>
                    <a:pt x="0" y="107"/>
                    <a:pt x="276" y="0"/>
                    <a:pt x="618" y="0"/>
                  </a:cubicBezTo>
                  <a:cubicBezTo>
                    <a:pt x="956" y="0"/>
                    <a:pt x="1232" y="107"/>
                    <a:pt x="1232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384" y="1429"/>
              <a:ext cx="323" cy="130"/>
            </a:xfrm>
            <a:custGeom>
              <a:avLst/>
              <a:gdLst>
                <a:gd name="T0" fmla="*/ 1368 w 1426"/>
                <a:gd name="T1" fmla="*/ 174 h 582"/>
                <a:gd name="T2" fmla="*/ 1368 w 1426"/>
                <a:gd name="T3" fmla="*/ 174 h 582"/>
                <a:gd name="T4" fmla="*/ 712 w 1426"/>
                <a:gd name="T5" fmla="*/ 0 h 582"/>
                <a:gd name="T6" fmla="*/ 56 w 1426"/>
                <a:gd name="T7" fmla="*/ 174 h 582"/>
                <a:gd name="T8" fmla="*/ 0 w 1426"/>
                <a:gd name="T9" fmla="*/ 174 h 582"/>
                <a:gd name="T10" fmla="*/ 0 w 1426"/>
                <a:gd name="T11" fmla="*/ 291 h 582"/>
                <a:gd name="T12" fmla="*/ 712 w 1426"/>
                <a:gd name="T13" fmla="*/ 581 h 582"/>
                <a:gd name="T14" fmla="*/ 1425 w 1426"/>
                <a:gd name="T15" fmla="*/ 291 h 582"/>
                <a:gd name="T16" fmla="*/ 1425 w 1426"/>
                <a:gd name="T17" fmla="*/ 174 h 582"/>
                <a:gd name="T18" fmla="*/ 1368 w 1426"/>
                <a:gd name="T19" fmla="*/ 1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1368" y="174"/>
                  </a:moveTo>
                  <a:lnTo>
                    <a:pt x="1368" y="174"/>
                  </a:lnTo>
                  <a:cubicBezTo>
                    <a:pt x="1260" y="71"/>
                    <a:pt x="1007" y="0"/>
                    <a:pt x="712" y="0"/>
                  </a:cubicBezTo>
                  <a:cubicBezTo>
                    <a:pt x="417" y="0"/>
                    <a:pt x="164" y="71"/>
                    <a:pt x="56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451"/>
                    <a:pt x="318" y="581"/>
                    <a:pt x="712" y="581"/>
                  </a:cubicBezTo>
                  <a:cubicBezTo>
                    <a:pt x="1106" y="581"/>
                    <a:pt x="1425" y="451"/>
                    <a:pt x="1425" y="291"/>
                  </a:cubicBezTo>
                  <a:cubicBezTo>
                    <a:pt x="1425" y="174"/>
                    <a:pt x="1425" y="174"/>
                    <a:pt x="1425" y="174"/>
                  </a:cubicBezTo>
                  <a:lnTo>
                    <a:pt x="1368" y="174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1384" y="1401"/>
              <a:ext cx="323" cy="132"/>
            </a:xfrm>
            <a:custGeom>
              <a:avLst/>
              <a:gdLst>
                <a:gd name="T0" fmla="*/ 1425 w 1426"/>
                <a:gd name="T1" fmla="*/ 291 h 582"/>
                <a:gd name="T2" fmla="*/ 1425 w 1426"/>
                <a:gd name="T3" fmla="*/ 291 h 582"/>
                <a:gd name="T4" fmla="*/ 712 w 1426"/>
                <a:gd name="T5" fmla="*/ 581 h 582"/>
                <a:gd name="T6" fmla="*/ 0 w 1426"/>
                <a:gd name="T7" fmla="*/ 291 h 582"/>
                <a:gd name="T8" fmla="*/ 712 w 1426"/>
                <a:gd name="T9" fmla="*/ 0 h 582"/>
                <a:gd name="T10" fmla="*/ 1425 w 1426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1425" y="291"/>
                  </a:moveTo>
                  <a:lnTo>
                    <a:pt x="1425" y="291"/>
                  </a:lnTo>
                  <a:cubicBezTo>
                    <a:pt x="1425" y="450"/>
                    <a:pt x="1106" y="581"/>
                    <a:pt x="712" y="581"/>
                  </a:cubicBezTo>
                  <a:cubicBezTo>
                    <a:pt x="318" y="581"/>
                    <a:pt x="0" y="450"/>
                    <a:pt x="0" y="291"/>
                  </a:cubicBezTo>
                  <a:cubicBezTo>
                    <a:pt x="0" y="131"/>
                    <a:pt x="318" y="0"/>
                    <a:pt x="712" y="0"/>
                  </a:cubicBezTo>
                  <a:cubicBezTo>
                    <a:pt x="1106" y="0"/>
                    <a:pt x="1425" y="131"/>
                    <a:pt x="1425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405" y="1406"/>
              <a:ext cx="279" cy="109"/>
            </a:xfrm>
            <a:custGeom>
              <a:avLst/>
              <a:gdLst>
                <a:gd name="T0" fmla="*/ 1232 w 1233"/>
                <a:gd name="T1" fmla="*/ 243 h 484"/>
                <a:gd name="T2" fmla="*/ 1232 w 1233"/>
                <a:gd name="T3" fmla="*/ 243 h 484"/>
                <a:gd name="T4" fmla="*/ 618 w 1233"/>
                <a:gd name="T5" fmla="*/ 483 h 484"/>
                <a:gd name="T6" fmla="*/ 0 w 1233"/>
                <a:gd name="T7" fmla="*/ 243 h 484"/>
                <a:gd name="T8" fmla="*/ 618 w 1233"/>
                <a:gd name="T9" fmla="*/ 0 h 484"/>
                <a:gd name="T10" fmla="*/ 1232 w 1233"/>
                <a:gd name="T11" fmla="*/ 2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1232" y="243"/>
                  </a:moveTo>
                  <a:lnTo>
                    <a:pt x="1232" y="243"/>
                  </a:lnTo>
                  <a:cubicBezTo>
                    <a:pt x="1232" y="375"/>
                    <a:pt x="956" y="483"/>
                    <a:pt x="618" y="483"/>
                  </a:cubicBezTo>
                  <a:cubicBezTo>
                    <a:pt x="276" y="483"/>
                    <a:pt x="0" y="375"/>
                    <a:pt x="0" y="243"/>
                  </a:cubicBezTo>
                  <a:cubicBezTo>
                    <a:pt x="0" y="108"/>
                    <a:pt x="276" y="0"/>
                    <a:pt x="618" y="0"/>
                  </a:cubicBezTo>
                  <a:cubicBezTo>
                    <a:pt x="956" y="0"/>
                    <a:pt x="1232" y="108"/>
                    <a:pt x="1232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1384" y="1396"/>
              <a:ext cx="323" cy="130"/>
            </a:xfrm>
            <a:custGeom>
              <a:avLst/>
              <a:gdLst>
                <a:gd name="T0" fmla="*/ 1368 w 1426"/>
                <a:gd name="T1" fmla="*/ 174 h 582"/>
                <a:gd name="T2" fmla="*/ 1368 w 1426"/>
                <a:gd name="T3" fmla="*/ 174 h 582"/>
                <a:gd name="T4" fmla="*/ 712 w 1426"/>
                <a:gd name="T5" fmla="*/ 0 h 582"/>
                <a:gd name="T6" fmla="*/ 56 w 1426"/>
                <a:gd name="T7" fmla="*/ 174 h 582"/>
                <a:gd name="T8" fmla="*/ 0 w 1426"/>
                <a:gd name="T9" fmla="*/ 174 h 582"/>
                <a:gd name="T10" fmla="*/ 0 w 1426"/>
                <a:gd name="T11" fmla="*/ 290 h 582"/>
                <a:gd name="T12" fmla="*/ 712 w 1426"/>
                <a:gd name="T13" fmla="*/ 581 h 582"/>
                <a:gd name="T14" fmla="*/ 1425 w 1426"/>
                <a:gd name="T15" fmla="*/ 290 h 582"/>
                <a:gd name="T16" fmla="*/ 1425 w 1426"/>
                <a:gd name="T17" fmla="*/ 174 h 582"/>
                <a:gd name="T18" fmla="*/ 1368 w 1426"/>
                <a:gd name="T19" fmla="*/ 1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1368" y="174"/>
                  </a:moveTo>
                  <a:lnTo>
                    <a:pt x="1368" y="174"/>
                  </a:lnTo>
                  <a:cubicBezTo>
                    <a:pt x="1260" y="71"/>
                    <a:pt x="1007" y="0"/>
                    <a:pt x="712" y="0"/>
                  </a:cubicBezTo>
                  <a:cubicBezTo>
                    <a:pt x="417" y="0"/>
                    <a:pt x="164" y="71"/>
                    <a:pt x="56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50"/>
                    <a:pt x="318" y="581"/>
                    <a:pt x="712" y="581"/>
                  </a:cubicBezTo>
                  <a:cubicBezTo>
                    <a:pt x="1106" y="581"/>
                    <a:pt x="1425" y="450"/>
                    <a:pt x="1425" y="290"/>
                  </a:cubicBezTo>
                  <a:cubicBezTo>
                    <a:pt x="1425" y="174"/>
                    <a:pt x="1425" y="174"/>
                    <a:pt x="1425" y="174"/>
                  </a:cubicBezTo>
                  <a:lnTo>
                    <a:pt x="1368" y="174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1384" y="1368"/>
              <a:ext cx="323" cy="132"/>
            </a:xfrm>
            <a:custGeom>
              <a:avLst/>
              <a:gdLst>
                <a:gd name="T0" fmla="*/ 1425 w 1426"/>
                <a:gd name="T1" fmla="*/ 291 h 582"/>
                <a:gd name="T2" fmla="*/ 1425 w 1426"/>
                <a:gd name="T3" fmla="*/ 291 h 582"/>
                <a:gd name="T4" fmla="*/ 712 w 1426"/>
                <a:gd name="T5" fmla="*/ 581 h 582"/>
                <a:gd name="T6" fmla="*/ 0 w 1426"/>
                <a:gd name="T7" fmla="*/ 291 h 582"/>
                <a:gd name="T8" fmla="*/ 712 w 1426"/>
                <a:gd name="T9" fmla="*/ 0 h 582"/>
                <a:gd name="T10" fmla="*/ 1425 w 1426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1425" y="291"/>
                  </a:moveTo>
                  <a:lnTo>
                    <a:pt x="1425" y="291"/>
                  </a:lnTo>
                  <a:cubicBezTo>
                    <a:pt x="1425" y="455"/>
                    <a:pt x="1106" y="581"/>
                    <a:pt x="712" y="581"/>
                  </a:cubicBezTo>
                  <a:cubicBezTo>
                    <a:pt x="318" y="581"/>
                    <a:pt x="0" y="455"/>
                    <a:pt x="0" y="291"/>
                  </a:cubicBezTo>
                  <a:cubicBezTo>
                    <a:pt x="0" y="131"/>
                    <a:pt x="318" y="0"/>
                    <a:pt x="712" y="0"/>
                  </a:cubicBezTo>
                  <a:cubicBezTo>
                    <a:pt x="1106" y="0"/>
                    <a:pt x="1425" y="131"/>
                    <a:pt x="1425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1405" y="1373"/>
              <a:ext cx="279" cy="110"/>
            </a:xfrm>
            <a:custGeom>
              <a:avLst/>
              <a:gdLst>
                <a:gd name="T0" fmla="*/ 1232 w 1233"/>
                <a:gd name="T1" fmla="*/ 243 h 484"/>
                <a:gd name="T2" fmla="*/ 1232 w 1233"/>
                <a:gd name="T3" fmla="*/ 243 h 484"/>
                <a:gd name="T4" fmla="*/ 618 w 1233"/>
                <a:gd name="T5" fmla="*/ 483 h 484"/>
                <a:gd name="T6" fmla="*/ 0 w 1233"/>
                <a:gd name="T7" fmla="*/ 243 h 484"/>
                <a:gd name="T8" fmla="*/ 618 w 1233"/>
                <a:gd name="T9" fmla="*/ 0 h 484"/>
                <a:gd name="T10" fmla="*/ 1232 w 1233"/>
                <a:gd name="T11" fmla="*/ 2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1232" y="243"/>
                  </a:moveTo>
                  <a:lnTo>
                    <a:pt x="1232" y="243"/>
                  </a:lnTo>
                  <a:cubicBezTo>
                    <a:pt x="1232" y="375"/>
                    <a:pt x="956" y="483"/>
                    <a:pt x="618" y="483"/>
                  </a:cubicBezTo>
                  <a:cubicBezTo>
                    <a:pt x="276" y="483"/>
                    <a:pt x="0" y="375"/>
                    <a:pt x="0" y="243"/>
                  </a:cubicBezTo>
                  <a:cubicBezTo>
                    <a:pt x="0" y="108"/>
                    <a:pt x="276" y="0"/>
                    <a:pt x="618" y="0"/>
                  </a:cubicBezTo>
                  <a:cubicBezTo>
                    <a:pt x="956" y="0"/>
                    <a:pt x="1232" y="108"/>
                    <a:pt x="1232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1373" y="1362"/>
              <a:ext cx="321" cy="132"/>
            </a:xfrm>
            <a:custGeom>
              <a:avLst/>
              <a:gdLst>
                <a:gd name="T0" fmla="*/ 1369 w 1426"/>
                <a:gd name="T1" fmla="*/ 179 h 587"/>
                <a:gd name="T2" fmla="*/ 1369 w 1426"/>
                <a:gd name="T3" fmla="*/ 179 h 587"/>
                <a:gd name="T4" fmla="*/ 713 w 1426"/>
                <a:gd name="T5" fmla="*/ 0 h 587"/>
                <a:gd name="T6" fmla="*/ 56 w 1426"/>
                <a:gd name="T7" fmla="*/ 179 h 587"/>
                <a:gd name="T8" fmla="*/ 0 w 1426"/>
                <a:gd name="T9" fmla="*/ 179 h 587"/>
                <a:gd name="T10" fmla="*/ 0 w 1426"/>
                <a:gd name="T11" fmla="*/ 291 h 587"/>
                <a:gd name="T12" fmla="*/ 713 w 1426"/>
                <a:gd name="T13" fmla="*/ 586 h 587"/>
                <a:gd name="T14" fmla="*/ 1425 w 1426"/>
                <a:gd name="T15" fmla="*/ 291 h 587"/>
                <a:gd name="T16" fmla="*/ 1425 w 1426"/>
                <a:gd name="T17" fmla="*/ 179 h 587"/>
                <a:gd name="T18" fmla="*/ 1369 w 1426"/>
                <a:gd name="T19" fmla="*/ 17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7">
                  <a:moveTo>
                    <a:pt x="1369" y="179"/>
                  </a:moveTo>
                  <a:lnTo>
                    <a:pt x="1369" y="179"/>
                  </a:lnTo>
                  <a:cubicBezTo>
                    <a:pt x="1261" y="76"/>
                    <a:pt x="1008" y="0"/>
                    <a:pt x="713" y="0"/>
                  </a:cubicBezTo>
                  <a:cubicBezTo>
                    <a:pt x="417" y="0"/>
                    <a:pt x="164" y="76"/>
                    <a:pt x="5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455"/>
                    <a:pt x="319" y="586"/>
                    <a:pt x="713" y="586"/>
                  </a:cubicBezTo>
                  <a:cubicBezTo>
                    <a:pt x="1106" y="586"/>
                    <a:pt x="1425" y="455"/>
                    <a:pt x="1425" y="291"/>
                  </a:cubicBezTo>
                  <a:cubicBezTo>
                    <a:pt x="1425" y="179"/>
                    <a:pt x="1425" y="179"/>
                    <a:pt x="1425" y="179"/>
                  </a:cubicBezTo>
                  <a:lnTo>
                    <a:pt x="1369" y="179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1373" y="1335"/>
              <a:ext cx="321" cy="130"/>
            </a:xfrm>
            <a:custGeom>
              <a:avLst/>
              <a:gdLst>
                <a:gd name="T0" fmla="*/ 1425 w 1426"/>
                <a:gd name="T1" fmla="*/ 291 h 582"/>
                <a:gd name="T2" fmla="*/ 1425 w 1426"/>
                <a:gd name="T3" fmla="*/ 291 h 582"/>
                <a:gd name="T4" fmla="*/ 713 w 1426"/>
                <a:gd name="T5" fmla="*/ 581 h 582"/>
                <a:gd name="T6" fmla="*/ 0 w 1426"/>
                <a:gd name="T7" fmla="*/ 291 h 582"/>
                <a:gd name="T8" fmla="*/ 713 w 1426"/>
                <a:gd name="T9" fmla="*/ 0 h 582"/>
                <a:gd name="T10" fmla="*/ 1425 w 1426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1425" y="291"/>
                  </a:moveTo>
                  <a:lnTo>
                    <a:pt x="1425" y="291"/>
                  </a:lnTo>
                  <a:cubicBezTo>
                    <a:pt x="1425" y="450"/>
                    <a:pt x="1106" y="581"/>
                    <a:pt x="713" y="581"/>
                  </a:cubicBezTo>
                  <a:cubicBezTo>
                    <a:pt x="319" y="581"/>
                    <a:pt x="0" y="450"/>
                    <a:pt x="0" y="291"/>
                  </a:cubicBezTo>
                  <a:cubicBezTo>
                    <a:pt x="0" y="131"/>
                    <a:pt x="319" y="0"/>
                    <a:pt x="713" y="0"/>
                  </a:cubicBezTo>
                  <a:cubicBezTo>
                    <a:pt x="1106" y="0"/>
                    <a:pt x="1425" y="131"/>
                    <a:pt x="1425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1394" y="1340"/>
              <a:ext cx="279" cy="109"/>
            </a:xfrm>
            <a:custGeom>
              <a:avLst/>
              <a:gdLst>
                <a:gd name="T0" fmla="*/ 1228 w 1229"/>
                <a:gd name="T1" fmla="*/ 243 h 483"/>
                <a:gd name="T2" fmla="*/ 1228 w 1229"/>
                <a:gd name="T3" fmla="*/ 243 h 483"/>
                <a:gd name="T4" fmla="*/ 615 w 1229"/>
                <a:gd name="T5" fmla="*/ 482 h 483"/>
                <a:gd name="T6" fmla="*/ 0 w 1229"/>
                <a:gd name="T7" fmla="*/ 243 h 483"/>
                <a:gd name="T8" fmla="*/ 615 w 1229"/>
                <a:gd name="T9" fmla="*/ 0 h 483"/>
                <a:gd name="T10" fmla="*/ 1228 w 1229"/>
                <a:gd name="T11" fmla="*/ 2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9" h="483">
                  <a:moveTo>
                    <a:pt x="1228" y="243"/>
                  </a:moveTo>
                  <a:lnTo>
                    <a:pt x="1228" y="243"/>
                  </a:lnTo>
                  <a:cubicBezTo>
                    <a:pt x="1228" y="375"/>
                    <a:pt x="956" y="482"/>
                    <a:pt x="615" y="482"/>
                  </a:cubicBezTo>
                  <a:cubicBezTo>
                    <a:pt x="272" y="482"/>
                    <a:pt x="0" y="375"/>
                    <a:pt x="0" y="243"/>
                  </a:cubicBezTo>
                  <a:cubicBezTo>
                    <a:pt x="0" y="108"/>
                    <a:pt x="272" y="0"/>
                    <a:pt x="615" y="0"/>
                  </a:cubicBezTo>
                  <a:cubicBezTo>
                    <a:pt x="956" y="0"/>
                    <a:pt x="1228" y="108"/>
                    <a:pt x="1228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1394" y="1330"/>
              <a:ext cx="323" cy="130"/>
            </a:xfrm>
            <a:custGeom>
              <a:avLst/>
              <a:gdLst>
                <a:gd name="T0" fmla="*/ 1369 w 1426"/>
                <a:gd name="T1" fmla="*/ 173 h 581"/>
                <a:gd name="T2" fmla="*/ 1369 w 1426"/>
                <a:gd name="T3" fmla="*/ 173 h 581"/>
                <a:gd name="T4" fmla="*/ 713 w 1426"/>
                <a:gd name="T5" fmla="*/ 0 h 581"/>
                <a:gd name="T6" fmla="*/ 56 w 1426"/>
                <a:gd name="T7" fmla="*/ 173 h 581"/>
                <a:gd name="T8" fmla="*/ 0 w 1426"/>
                <a:gd name="T9" fmla="*/ 173 h 581"/>
                <a:gd name="T10" fmla="*/ 0 w 1426"/>
                <a:gd name="T11" fmla="*/ 290 h 581"/>
                <a:gd name="T12" fmla="*/ 713 w 1426"/>
                <a:gd name="T13" fmla="*/ 580 h 581"/>
                <a:gd name="T14" fmla="*/ 1425 w 1426"/>
                <a:gd name="T15" fmla="*/ 290 h 581"/>
                <a:gd name="T16" fmla="*/ 1425 w 1426"/>
                <a:gd name="T17" fmla="*/ 173 h 581"/>
                <a:gd name="T18" fmla="*/ 1369 w 1426"/>
                <a:gd name="T19" fmla="*/ 17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1">
                  <a:moveTo>
                    <a:pt x="1369" y="173"/>
                  </a:moveTo>
                  <a:lnTo>
                    <a:pt x="1369" y="173"/>
                  </a:lnTo>
                  <a:cubicBezTo>
                    <a:pt x="1261" y="70"/>
                    <a:pt x="1008" y="0"/>
                    <a:pt x="713" y="0"/>
                  </a:cubicBezTo>
                  <a:cubicBezTo>
                    <a:pt x="417" y="0"/>
                    <a:pt x="164" y="70"/>
                    <a:pt x="56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49"/>
                    <a:pt x="319" y="580"/>
                    <a:pt x="713" y="580"/>
                  </a:cubicBezTo>
                  <a:cubicBezTo>
                    <a:pt x="1106" y="580"/>
                    <a:pt x="1425" y="449"/>
                    <a:pt x="1425" y="290"/>
                  </a:cubicBezTo>
                  <a:cubicBezTo>
                    <a:pt x="1425" y="173"/>
                    <a:pt x="1425" y="173"/>
                    <a:pt x="1425" y="173"/>
                  </a:cubicBezTo>
                  <a:lnTo>
                    <a:pt x="1369" y="173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1394" y="1302"/>
              <a:ext cx="323" cy="132"/>
            </a:xfrm>
            <a:custGeom>
              <a:avLst/>
              <a:gdLst>
                <a:gd name="T0" fmla="*/ 1425 w 1426"/>
                <a:gd name="T1" fmla="*/ 291 h 583"/>
                <a:gd name="T2" fmla="*/ 1425 w 1426"/>
                <a:gd name="T3" fmla="*/ 291 h 583"/>
                <a:gd name="T4" fmla="*/ 713 w 1426"/>
                <a:gd name="T5" fmla="*/ 582 h 583"/>
                <a:gd name="T6" fmla="*/ 0 w 1426"/>
                <a:gd name="T7" fmla="*/ 291 h 583"/>
                <a:gd name="T8" fmla="*/ 713 w 1426"/>
                <a:gd name="T9" fmla="*/ 0 h 583"/>
                <a:gd name="T10" fmla="*/ 1425 w 1426"/>
                <a:gd name="T11" fmla="*/ 29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3">
                  <a:moveTo>
                    <a:pt x="1425" y="291"/>
                  </a:moveTo>
                  <a:lnTo>
                    <a:pt x="1425" y="291"/>
                  </a:lnTo>
                  <a:cubicBezTo>
                    <a:pt x="1425" y="455"/>
                    <a:pt x="1106" y="582"/>
                    <a:pt x="713" y="582"/>
                  </a:cubicBezTo>
                  <a:cubicBezTo>
                    <a:pt x="319" y="582"/>
                    <a:pt x="0" y="455"/>
                    <a:pt x="0" y="291"/>
                  </a:cubicBezTo>
                  <a:cubicBezTo>
                    <a:pt x="0" y="132"/>
                    <a:pt x="319" y="0"/>
                    <a:pt x="713" y="0"/>
                  </a:cubicBezTo>
                  <a:cubicBezTo>
                    <a:pt x="1106" y="0"/>
                    <a:pt x="1425" y="132"/>
                    <a:pt x="1425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1417" y="1307"/>
              <a:ext cx="279" cy="110"/>
            </a:xfrm>
            <a:custGeom>
              <a:avLst/>
              <a:gdLst>
                <a:gd name="T0" fmla="*/ 1233 w 1234"/>
                <a:gd name="T1" fmla="*/ 244 h 484"/>
                <a:gd name="T2" fmla="*/ 1233 w 1234"/>
                <a:gd name="T3" fmla="*/ 244 h 484"/>
                <a:gd name="T4" fmla="*/ 619 w 1234"/>
                <a:gd name="T5" fmla="*/ 483 h 484"/>
                <a:gd name="T6" fmla="*/ 0 w 1234"/>
                <a:gd name="T7" fmla="*/ 244 h 484"/>
                <a:gd name="T8" fmla="*/ 619 w 1234"/>
                <a:gd name="T9" fmla="*/ 0 h 484"/>
                <a:gd name="T10" fmla="*/ 1233 w 1234"/>
                <a:gd name="T11" fmla="*/ 24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1233" y="244"/>
                  </a:moveTo>
                  <a:lnTo>
                    <a:pt x="1233" y="244"/>
                  </a:lnTo>
                  <a:cubicBezTo>
                    <a:pt x="1233" y="375"/>
                    <a:pt x="956" y="483"/>
                    <a:pt x="619" y="483"/>
                  </a:cubicBezTo>
                  <a:cubicBezTo>
                    <a:pt x="277" y="483"/>
                    <a:pt x="0" y="375"/>
                    <a:pt x="0" y="244"/>
                  </a:cubicBezTo>
                  <a:cubicBezTo>
                    <a:pt x="0" y="108"/>
                    <a:pt x="277" y="0"/>
                    <a:pt x="619" y="0"/>
                  </a:cubicBezTo>
                  <a:cubicBezTo>
                    <a:pt x="956" y="0"/>
                    <a:pt x="1233" y="108"/>
                    <a:pt x="1233" y="244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1366" y="1286"/>
              <a:ext cx="321" cy="132"/>
            </a:xfrm>
            <a:custGeom>
              <a:avLst/>
              <a:gdLst>
                <a:gd name="T0" fmla="*/ 1368 w 1426"/>
                <a:gd name="T1" fmla="*/ 178 h 581"/>
                <a:gd name="T2" fmla="*/ 1368 w 1426"/>
                <a:gd name="T3" fmla="*/ 178 h 581"/>
                <a:gd name="T4" fmla="*/ 712 w 1426"/>
                <a:gd name="T5" fmla="*/ 0 h 581"/>
                <a:gd name="T6" fmla="*/ 57 w 1426"/>
                <a:gd name="T7" fmla="*/ 178 h 581"/>
                <a:gd name="T8" fmla="*/ 0 w 1426"/>
                <a:gd name="T9" fmla="*/ 178 h 581"/>
                <a:gd name="T10" fmla="*/ 0 w 1426"/>
                <a:gd name="T11" fmla="*/ 290 h 581"/>
                <a:gd name="T12" fmla="*/ 712 w 1426"/>
                <a:gd name="T13" fmla="*/ 580 h 581"/>
                <a:gd name="T14" fmla="*/ 1425 w 1426"/>
                <a:gd name="T15" fmla="*/ 290 h 581"/>
                <a:gd name="T16" fmla="*/ 1425 w 1426"/>
                <a:gd name="T17" fmla="*/ 178 h 581"/>
                <a:gd name="T18" fmla="*/ 1368 w 1426"/>
                <a:gd name="T19" fmla="*/ 17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1">
                  <a:moveTo>
                    <a:pt x="1368" y="178"/>
                  </a:moveTo>
                  <a:lnTo>
                    <a:pt x="1368" y="178"/>
                  </a:lnTo>
                  <a:cubicBezTo>
                    <a:pt x="1260" y="74"/>
                    <a:pt x="1008" y="0"/>
                    <a:pt x="712" y="0"/>
                  </a:cubicBezTo>
                  <a:cubicBezTo>
                    <a:pt x="417" y="0"/>
                    <a:pt x="164" y="74"/>
                    <a:pt x="5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54"/>
                    <a:pt x="319" y="580"/>
                    <a:pt x="712" y="580"/>
                  </a:cubicBezTo>
                  <a:cubicBezTo>
                    <a:pt x="1106" y="580"/>
                    <a:pt x="1425" y="454"/>
                    <a:pt x="1425" y="290"/>
                  </a:cubicBezTo>
                  <a:cubicBezTo>
                    <a:pt x="1425" y="178"/>
                    <a:pt x="1425" y="178"/>
                    <a:pt x="1425" y="178"/>
                  </a:cubicBezTo>
                  <a:lnTo>
                    <a:pt x="1368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1366" y="1261"/>
              <a:ext cx="321" cy="130"/>
            </a:xfrm>
            <a:custGeom>
              <a:avLst/>
              <a:gdLst>
                <a:gd name="T0" fmla="*/ 1425 w 1426"/>
                <a:gd name="T1" fmla="*/ 291 h 582"/>
                <a:gd name="T2" fmla="*/ 1425 w 1426"/>
                <a:gd name="T3" fmla="*/ 291 h 582"/>
                <a:gd name="T4" fmla="*/ 712 w 1426"/>
                <a:gd name="T5" fmla="*/ 581 h 582"/>
                <a:gd name="T6" fmla="*/ 0 w 1426"/>
                <a:gd name="T7" fmla="*/ 291 h 582"/>
                <a:gd name="T8" fmla="*/ 712 w 1426"/>
                <a:gd name="T9" fmla="*/ 0 h 582"/>
                <a:gd name="T10" fmla="*/ 1425 w 1426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1425" y="291"/>
                  </a:moveTo>
                  <a:lnTo>
                    <a:pt x="1425" y="291"/>
                  </a:lnTo>
                  <a:cubicBezTo>
                    <a:pt x="1425" y="450"/>
                    <a:pt x="1106" y="581"/>
                    <a:pt x="712" y="581"/>
                  </a:cubicBezTo>
                  <a:cubicBezTo>
                    <a:pt x="319" y="581"/>
                    <a:pt x="0" y="450"/>
                    <a:pt x="0" y="291"/>
                  </a:cubicBezTo>
                  <a:cubicBezTo>
                    <a:pt x="0" y="131"/>
                    <a:pt x="319" y="0"/>
                    <a:pt x="712" y="0"/>
                  </a:cubicBezTo>
                  <a:cubicBezTo>
                    <a:pt x="1106" y="0"/>
                    <a:pt x="1425" y="131"/>
                    <a:pt x="1425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1387" y="1265"/>
              <a:ext cx="280" cy="109"/>
            </a:xfrm>
            <a:custGeom>
              <a:avLst/>
              <a:gdLst>
                <a:gd name="T0" fmla="*/ 1232 w 1233"/>
                <a:gd name="T1" fmla="*/ 239 h 483"/>
                <a:gd name="T2" fmla="*/ 1232 w 1233"/>
                <a:gd name="T3" fmla="*/ 239 h 483"/>
                <a:gd name="T4" fmla="*/ 613 w 1233"/>
                <a:gd name="T5" fmla="*/ 482 h 483"/>
                <a:gd name="T6" fmla="*/ 0 w 1233"/>
                <a:gd name="T7" fmla="*/ 239 h 483"/>
                <a:gd name="T8" fmla="*/ 613 w 1233"/>
                <a:gd name="T9" fmla="*/ 0 h 483"/>
                <a:gd name="T10" fmla="*/ 1232 w 1233"/>
                <a:gd name="T11" fmla="*/ 23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3">
                  <a:moveTo>
                    <a:pt x="1232" y="239"/>
                  </a:moveTo>
                  <a:lnTo>
                    <a:pt x="1232" y="239"/>
                  </a:lnTo>
                  <a:cubicBezTo>
                    <a:pt x="1232" y="375"/>
                    <a:pt x="955" y="482"/>
                    <a:pt x="613" y="482"/>
                  </a:cubicBezTo>
                  <a:cubicBezTo>
                    <a:pt x="272" y="482"/>
                    <a:pt x="0" y="375"/>
                    <a:pt x="0" y="239"/>
                  </a:cubicBezTo>
                  <a:cubicBezTo>
                    <a:pt x="0" y="107"/>
                    <a:pt x="272" y="0"/>
                    <a:pt x="613" y="0"/>
                  </a:cubicBezTo>
                  <a:cubicBezTo>
                    <a:pt x="955" y="0"/>
                    <a:pt x="1232" y="107"/>
                    <a:pt x="1232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2" name="Freeform 31"/>
            <p:cNvSpPr>
              <a:spLocks noChangeArrowheads="1"/>
            </p:cNvSpPr>
            <p:nvPr/>
          </p:nvSpPr>
          <p:spPr bwMode="auto">
            <a:xfrm>
              <a:off x="1366" y="1250"/>
              <a:ext cx="321" cy="132"/>
            </a:xfrm>
            <a:custGeom>
              <a:avLst/>
              <a:gdLst>
                <a:gd name="T0" fmla="*/ 1368 w 1426"/>
                <a:gd name="T1" fmla="*/ 178 h 582"/>
                <a:gd name="T2" fmla="*/ 1368 w 1426"/>
                <a:gd name="T3" fmla="*/ 178 h 582"/>
                <a:gd name="T4" fmla="*/ 712 w 1426"/>
                <a:gd name="T5" fmla="*/ 0 h 582"/>
                <a:gd name="T6" fmla="*/ 57 w 1426"/>
                <a:gd name="T7" fmla="*/ 178 h 582"/>
                <a:gd name="T8" fmla="*/ 0 w 1426"/>
                <a:gd name="T9" fmla="*/ 178 h 582"/>
                <a:gd name="T10" fmla="*/ 0 w 1426"/>
                <a:gd name="T11" fmla="*/ 291 h 582"/>
                <a:gd name="T12" fmla="*/ 712 w 1426"/>
                <a:gd name="T13" fmla="*/ 581 h 582"/>
                <a:gd name="T14" fmla="*/ 1425 w 1426"/>
                <a:gd name="T15" fmla="*/ 291 h 582"/>
                <a:gd name="T16" fmla="*/ 1425 w 1426"/>
                <a:gd name="T17" fmla="*/ 178 h 582"/>
                <a:gd name="T18" fmla="*/ 1368 w 1426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1368" y="178"/>
                  </a:moveTo>
                  <a:lnTo>
                    <a:pt x="1368" y="178"/>
                  </a:lnTo>
                  <a:cubicBezTo>
                    <a:pt x="1260" y="75"/>
                    <a:pt x="1008" y="0"/>
                    <a:pt x="712" y="0"/>
                  </a:cubicBezTo>
                  <a:cubicBezTo>
                    <a:pt x="417" y="0"/>
                    <a:pt x="164" y="75"/>
                    <a:pt x="5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455"/>
                    <a:pt x="319" y="581"/>
                    <a:pt x="712" y="581"/>
                  </a:cubicBezTo>
                  <a:cubicBezTo>
                    <a:pt x="1106" y="581"/>
                    <a:pt x="1425" y="455"/>
                    <a:pt x="1425" y="291"/>
                  </a:cubicBezTo>
                  <a:cubicBezTo>
                    <a:pt x="1425" y="178"/>
                    <a:pt x="1425" y="178"/>
                    <a:pt x="1425" y="178"/>
                  </a:cubicBezTo>
                  <a:lnTo>
                    <a:pt x="1368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3" name="Freeform 32"/>
            <p:cNvSpPr>
              <a:spLocks noChangeArrowheads="1"/>
            </p:cNvSpPr>
            <p:nvPr/>
          </p:nvSpPr>
          <p:spPr bwMode="auto">
            <a:xfrm>
              <a:off x="1366" y="1225"/>
              <a:ext cx="321" cy="130"/>
            </a:xfrm>
            <a:custGeom>
              <a:avLst/>
              <a:gdLst>
                <a:gd name="T0" fmla="*/ 1425 w 1426"/>
                <a:gd name="T1" fmla="*/ 290 h 582"/>
                <a:gd name="T2" fmla="*/ 1425 w 1426"/>
                <a:gd name="T3" fmla="*/ 290 h 582"/>
                <a:gd name="T4" fmla="*/ 712 w 1426"/>
                <a:gd name="T5" fmla="*/ 581 h 582"/>
                <a:gd name="T6" fmla="*/ 0 w 1426"/>
                <a:gd name="T7" fmla="*/ 290 h 582"/>
                <a:gd name="T8" fmla="*/ 712 w 1426"/>
                <a:gd name="T9" fmla="*/ 0 h 582"/>
                <a:gd name="T10" fmla="*/ 1425 w 1426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1425" y="290"/>
                  </a:moveTo>
                  <a:lnTo>
                    <a:pt x="1425" y="290"/>
                  </a:lnTo>
                  <a:cubicBezTo>
                    <a:pt x="1425" y="450"/>
                    <a:pt x="1106" y="581"/>
                    <a:pt x="712" y="581"/>
                  </a:cubicBezTo>
                  <a:cubicBezTo>
                    <a:pt x="319" y="581"/>
                    <a:pt x="0" y="450"/>
                    <a:pt x="0" y="290"/>
                  </a:cubicBezTo>
                  <a:cubicBezTo>
                    <a:pt x="0" y="131"/>
                    <a:pt x="319" y="0"/>
                    <a:pt x="712" y="0"/>
                  </a:cubicBezTo>
                  <a:cubicBezTo>
                    <a:pt x="1106" y="0"/>
                    <a:pt x="1425" y="131"/>
                    <a:pt x="1425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4" name="Freeform 33"/>
            <p:cNvSpPr>
              <a:spLocks noChangeArrowheads="1"/>
            </p:cNvSpPr>
            <p:nvPr/>
          </p:nvSpPr>
          <p:spPr bwMode="auto">
            <a:xfrm>
              <a:off x="1387" y="1228"/>
              <a:ext cx="280" cy="110"/>
            </a:xfrm>
            <a:custGeom>
              <a:avLst/>
              <a:gdLst>
                <a:gd name="T0" fmla="*/ 1232 w 1233"/>
                <a:gd name="T1" fmla="*/ 243 h 483"/>
                <a:gd name="T2" fmla="*/ 1232 w 1233"/>
                <a:gd name="T3" fmla="*/ 243 h 483"/>
                <a:gd name="T4" fmla="*/ 613 w 1233"/>
                <a:gd name="T5" fmla="*/ 482 h 483"/>
                <a:gd name="T6" fmla="*/ 0 w 1233"/>
                <a:gd name="T7" fmla="*/ 243 h 483"/>
                <a:gd name="T8" fmla="*/ 613 w 1233"/>
                <a:gd name="T9" fmla="*/ 0 h 483"/>
                <a:gd name="T10" fmla="*/ 1232 w 1233"/>
                <a:gd name="T11" fmla="*/ 2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3">
                  <a:moveTo>
                    <a:pt x="1232" y="243"/>
                  </a:moveTo>
                  <a:lnTo>
                    <a:pt x="1232" y="243"/>
                  </a:lnTo>
                  <a:cubicBezTo>
                    <a:pt x="1232" y="374"/>
                    <a:pt x="955" y="482"/>
                    <a:pt x="613" y="482"/>
                  </a:cubicBezTo>
                  <a:cubicBezTo>
                    <a:pt x="272" y="482"/>
                    <a:pt x="0" y="374"/>
                    <a:pt x="0" y="243"/>
                  </a:cubicBezTo>
                  <a:cubicBezTo>
                    <a:pt x="0" y="107"/>
                    <a:pt x="272" y="0"/>
                    <a:pt x="613" y="0"/>
                  </a:cubicBezTo>
                  <a:cubicBezTo>
                    <a:pt x="955" y="0"/>
                    <a:pt x="1232" y="107"/>
                    <a:pt x="1232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1378" y="1220"/>
              <a:ext cx="323" cy="130"/>
            </a:xfrm>
            <a:custGeom>
              <a:avLst/>
              <a:gdLst>
                <a:gd name="T0" fmla="*/ 1368 w 1430"/>
                <a:gd name="T1" fmla="*/ 178 h 582"/>
                <a:gd name="T2" fmla="*/ 1368 w 1430"/>
                <a:gd name="T3" fmla="*/ 178 h 582"/>
                <a:gd name="T4" fmla="*/ 712 w 1430"/>
                <a:gd name="T5" fmla="*/ 0 h 582"/>
                <a:gd name="T6" fmla="*/ 56 w 1430"/>
                <a:gd name="T7" fmla="*/ 178 h 582"/>
                <a:gd name="T8" fmla="*/ 0 w 1430"/>
                <a:gd name="T9" fmla="*/ 178 h 582"/>
                <a:gd name="T10" fmla="*/ 0 w 1430"/>
                <a:gd name="T11" fmla="*/ 291 h 582"/>
                <a:gd name="T12" fmla="*/ 712 w 1430"/>
                <a:gd name="T13" fmla="*/ 581 h 582"/>
                <a:gd name="T14" fmla="*/ 1429 w 1430"/>
                <a:gd name="T15" fmla="*/ 291 h 582"/>
                <a:gd name="T16" fmla="*/ 1429 w 1430"/>
                <a:gd name="T17" fmla="*/ 178 h 582"/>
                <a:gd name="T18" fmla="*/ 1368 w 1430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0" h="582">
                  <a:moveTo>
                    <a:pt x="1368" y="178"/>
                  </a:moveTo>
                  <a:lnTo>
                    <a:pt x="1368" y="178"/>
                  </a:lnTo>
                  <a:cubicBezTo>
                    <a:pt x="1260" y="75"/>
                    <a:pt x="1007" y="0"/>
                    <a:pt x="712" y="0"/>
                  </a:cubicBezTo>
                  <a:cubicBezTo>
                    <a:pt x="421" y="0"/>
                    <a:pt x="168" y="75"/>
                    <a:pt x="56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450"/>
                    <a:pt x="318" y="581"/>
                    <a:pt x="712" y="581"/>
                  </a:cubicBezTo>
                  <a:cubicBezTo>
                    <a:pt x="1105" y="581"/>
                    <a:pt x="1429" y="450"/>
                    <a:pt x="1429" y="291"/>
                  </a:cubicBezTo>
                  <a:cubicBezTo>
                    <a:pt x="1429" y="178"/>
                    <a:pt x="1429" y="178"/>
                    <a:pt x="1429" y="178"/>
                  </a:cubicBezTo>
                  <a:lnTo>
                    <a:pt x="1368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>
              <a:off x="1378" y="1195"/>
              <a:ext cx="323" cy="130"/>
            </a:xfrm>
            <a:custGeom>
              <a:avLst/>
              <a:gdLst>
                <a:gd name="T0" fmla="*/ 1429 w 1430"/>
                <a:gd name="T1" fmla="*/ 290 h 582"/>
                <a:gd name="T2" fmla="*/ 1429 w 1430"/>
                <a:gd name="T3" fmla="*/ 290 h 582"/>
                <a:gd name="T4" fmla="*/ 712 w 1430"/>
                <a:gd name="T5" fmla="*/ 581 h 582"/>
                <a:gd name="T6" fmla="*/ 0 w 1430"/>
                <a:gd name="T7" fmla="*/ 290 h 582"/>
                <a:gd name="T8" fmla="*/ 712 w 1430"/>
                <a:gd name="T9" fmla="*/ 0 h 582"/>
                <a:gd name="T10" fmla="*/ 1429 w 1430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0" h="582">
                  <a:moveTo>
                    <a:pt x="1429" y="290"/>
                  </a:moveTo>
                  <a:lnTo>
                    <a:pt x="1429" y="290"/>
                  </a:lnTo>
                  <a:cubicBezTo>
                    <a:pt x="1429" y="450"/>
                    <a:pt x="1105" y="581"/>
                    <a:pt x="712" y="581"/>
                  </a:cubicBezTo>
                  <a:cubicBezTo>
                    <a:pt x="318" y="581"/>
                    <a:pt x="0" y="450"/>
                    <a:pt x="0" y="290"/>
                  </a:cubicBezTo>
                  <a:cubicBezTo>
                    <a:pt x="0" y="131"/>
                    <a:pt x="318" y="0"/>
                    <a:pt x="712" y="0"/>
                  </a:cubicBezTo>
                  <a:cubicBezTo>
                    <a:pt x="1105" y="0"/>
                    <a:pt x="1429" y="131"/>
                    <a:pt x="1429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1401" y="1199"/>
              <a:ext cx="279" cy="109"/>
            </a:xfrm>
            <a:custGeom>
              <a:avLst/>
              <a:gdLst>
                <a:gd name="T0" fmla="*/ 1232 w 1233"/>
                <a:gd name="T1" fmla="*/ 239 h 484"/>
                <a:gd name="T2" fmla="*/ 1232 w 1233"/>
                <a:gd name="T3" fmla="*/ 239 h 484"/>
                <a:gd name="T4" fmla="*/ 614 w 1233"/>
                <a:gd name="T5" fmla="*/ 483 h 484"/>
                <a:gd name="T6" fmla="*/ 0 w 1233"/>
                <a:gd name="T7" fmla="*/ 239 h 484"/>
                <a:gd name="T8" fmla="*/ 614 w 1233"/>
                <a:gd name="T9" fmla="*/ 0 h 484"/>
                <a:gd name="T10" fmla="*/ 1232 w 1233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1232" y="239"/>
                  </a:moveTo>
                  <a:lnTo>
                    <a:pt x="1232" y="239"/>
                  </a:lnTo>
                  <a:cubicBezTo>
                    <a:pt x="1232" y="375"/>
                    <a:pt x="956" y="483"/>
                    <a:pt x="614" y="483"/>
                  </a:cubicBezTo>
                  <a:cubicBezTo>
                    <a:pt x="277" y="483"/>
                    <a:pt x="0" y="375"/>
                    <a:pt x="0" y="239"/>
                  </a:cubicBezTo>
                  <a:cubicBezTo>
                    <a:pt x="0" y="108"/>
                    <a:pt x="277" y="0"/>
                    <a:pt x="614" y="0"/>
                  </a:cubicBezTo>
                  <a:cubicBezTo>
                    <a:pt x="956" y="0"/>
                    <a:pt x="1232" y="108"/>
                    <a:pt x="1232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8" name="Freeform 37"/>
            <p:cNvSpPr>
              <a:spLocks noChangeArrowheads="1"/>
            </p:cNvSpPr>
            <p:nvPr/>
          </p:nvSpPr>
          <p:spPr bwMode="auto">
            <a:xfrm>
              <a:off x="1373" y="1184"/>
              <a:ext cx="321" cy="132"/>
            </a:xfrm>
            <a:custGeom>
              <a:avLst/>
              <a:gdLst>
                <a:gd name="T0" fmla="*/ 1369 w 1426"/>
                <a:gd name="T1" fmla="*/ 178 h 582"/>
                <a:gd name="T2" fmla="*/ 1369 w 1426"/>
                <a:gd name="T3" fmla="*/ 178 h 582"/>
                <a:gd name="T4" fmla="*/ 713 w 1426"/>
                <a:gd name="T5" fmla="*/ 0 h 582"/>
                <a:gd name="T6" fmla="*/ 56 w 1426"/>
                <a:gd name="T7" fmla="*/ 178 h 582"/>
                <a:gd name="T8" fmla="*/ 0 w 1426"/>
                <a:gd name="T9" fmla="*/ 178 h 582"/>
                <a:gd name="T10" fmla="*/ 0 w 1426"/>
                <a:gd name="T11" fmla="*/ 290 h 582"/>
                <a:gd name="T12" fmla="*/ 713 w 1426"/>
                <a:gd name="T13" fmla="*/ 581 h 582"/>
                <a:gd name="T14" fmla="*/ 1425 w 1426"/>
                <a:gd name="T15" fmla="*/ 290 h 582"/>
                <a:gd name="T16" fmla="*/ 1425 w 1426"/>
                <a:gd name="T17" fmla="*/ 178 h 582"/>
                <a:gd name="T18" fmla="*/ 1369 w 1426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1369" y="178"/>
                  </a:moveTo>
                  <a:lnTo>
                    <a:pt x="1369" y="178"/>
                  </a:lnTo>
                  <a:cubicBezTo>
                    <a:pt x="1261" y="75"/>
                    <a:pt x="1008" y="0"/>
                    <a:pt x="713" y="0"/>
                  </a:cubicBezTo>
                  <a:cubicBezTo>
                    <a:pt x="417" y="0"/>
                    <a:pt x="164" y="75"/>
                    <a:pt x="56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54"/>
                    <a:pt x="319" y="581"/>
                    <a:pt x="713" y="581"/>
                  </a:cubicBezTo>
                  <a:cubicBezTo>
                    <a:pt x="1106" y="581"/>
                    <a:pt x="1425" y="454"/>
                    <a:pt x="1425" y="290"/>
                  </a:cubicBezTo>
                  <a:cubicBezTo>
                    <a:pt x="1425" y="178"/>
                    <a:pt x="1425" y="178"/>
                    <a:pt x="1425" y="178"/>
                  </a:cubicBezTo>
                  <a:lnTo>
                    <a:pt x="1369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39" name="Freeform 38"/>
            <p:cNvSpPr>
              <a:spLocks noChangeArrowheads="1"/>
            </p:cNvSpPr>
            <p:nvPr/>
          </p:nvSpPr>
          <p:spPr bwMode="auto">
            <a:xfrm>
              <a:off x="1373" y="1159"/>
              <a:ext cx="321" cy="130"/>
            </a:xfrm>
            <a:custGeom>
              <a:avLst/>
              <a:gdLst>
                <a:gd name="T0" fmla="*/ 1425 w 1426"/>
                <a:gd name="T1" fmla="*/ 290 h 581"/>
                <a:gd name="T2" fmla="*/ 1425 w 1426"/>
                <a:gd name="T3" fmla="*/ 290 h 581"/>
                <a:gd name="T4" fmla="*/ 713 w 1426"/>
                <a:gd name="T5" fmla="*/ 580 h 581"/>
                <a:gd name="T6" fmla="*/ 0 w 1426"/>
                <a:gd name="T7" fmla="*/ 290 h 581"/>
                <a:gd name="T8" fmla="*/ 713 w 1426"/>
                <a:gd name="T9" fmla="*/ 0 h 581"/>
                <a:gd name="T10" fmla="*/ 1425 w 1426"/>
                <a:gd name="T11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1">
                  <a:moveTo>
                    <a:pt x="1425" y="290"/>
                  </a:moveTo>
                  <a:lnTo>
                    <a:pt x="1425" y="290"/>
                  </a:lnTo>
                  <a:cubicBezTo>
                    <a:pt x="1425" y="449"/>
                    <a:pt x="1106" y="580"/>
                    <a:pt x="713" y="580"/>
                  </a:cubicBezTo>
                  <a:cubicBezTo>
                    <a:pt x="319" y="580"/>
                    <a:pt x="0" y="449"/>
                    <a:pt x="0" y="290"/>
                  </a:cubicBezTo>
                  <a:cubicBezTo>
                    <a:pt x="0" y="131"/>
                    <a:pt x="319" y="0"/>
                    <a:pt x="713" y="0"/>
                  </a:cubicBezTo>
                  <a:cubicBezTo>
                    <a:pt x="1106" y="0"/>
                    <a:pt x="1425" y="131"/>
                    <a:pt x="1425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1394" y="1162"/>
              <a:ext cx="279" cy="110"/>
            </a:xfrm>
            <a:custGeom>
              <a:avLst/>
              <a:gdLst>
                <a:gd name="T0" fmla="*/ 1228 w 1229"/>
                <a:gd name="T1" fmla="*/ 243 h 484"/>
                <a:gd name="T2" fmla="*/ 1228 w 1229"/>
                <a:gd name="T3" fmla="*/ 243 h 484"/>
                <a:gd name="T4" fmla="*/ 615 w 1229"/>
                <a:gd name="T5" fmla="*/ 483 h 484"/>
                <a:gd name="T6" fmla="*/ 0 w 1229"/>
                <a:gd name="T7" fmla="*/ 243 h 484"/>
                <a:gd name="T8" fmla="*/ 615 w 1229"/>
                <a:gd name="T9" fmla="*/ 0 h 484"/>
                <a:gd name="T10" fmla="*/ 1228 w 1229"/>
                <a:gd name="T11" fmla="*/ 2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9" h="484">
                  <a:moveTo>
                    <a:pt x="1228" y="243"/>
                  </a:moveTo>
                  <a:lnTo>
                    <a:pt x="1228" y="243"/>
                  </a:lnTo>
                  <a:cubicBezTo>
                    <a:pt x="1228" y="375"/>
                    <a:pt x="956" y="483"/>
                    <a:pt x="615" y="483"/>
                  </a:cubicBezTo>
                  <a:cubicBezTo>
                    <a:pt x="272" y="483"/>
                    <a:pt x="0" y="375"/>
                    <a:pt x="0" y="243"/>
                  </a:cubicBezTo>
                  <a:cubicBezTo>
                    <a:pt x="0" y="108"/>
                    <a:pt x="272" y="0"/>
                    <a:pt x="615" y="0"/>
                  </a:cubicBezTo>
                  <a:cubicBezTo>
                    <a:pt x="956" y="0"/>
                    <a:pt x="1228" y="108"/>
                    <a:pt x="1228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1" name="Freeform 40"/>
            <p:cNvSpPr>
              <a:spLocks noChangeArrowheads="1"/>
            </p:cNvSpPr>
            <p:nvPr/>
          </p:nvSpPr>
          <p:spPr bwMode="auto">
            <a:xfrm>
              <a:off x="1387" y="1146"/>
              <a:ext cx="323" cy="132"/>
            </a:xfrm>
            <a:custGeom>
              <a:avLst/>
              <a:gdLst>
                <a:gd name="T0" fmla="*/ 1368 w 1425"/>
                <a:gd name="T1" fmla="*/ 178 h 582"/>
                <a:gd name="T2" fmla="*/ 1368 w 1425"/>
                <a:gd name="T3" fmla="*/ 178 h 582"/>
                <a:gd name="T4" fmla="*/ 712 w 1425"/>
                <a:gd name="T5" fmla="*/ 0 h 582"/>
                <a:gd name="T6" fmla="*/ 56 w 1425"/>
                <a:gd name="T7" fmla="*/ 178 h 582"/>
                <a:gd name="T8" fmla="*/ 0 w 1425"/>
                <a:gd name="T9" fmla="*/ 178 h 582"/>
                <a:gd name="T10" fmla="*/ 0 w 1425"/>
                <a:gd name="T11" fmla="*/ 291 h 582"/>
                <a:gd name="T12" fmla="*/ 712 w 1425"/>
                <a:gd name="T13" fmla="*/ 581 h 582"/>
                <a:gd name="T14" fmla="*/ 1424 w 1425"/>
                <a:gd name="T15" fmla="*/ 291 h 582"/>
                <a:gd name="T16" fmla="*/ 1424 w 1425"/>
                <a:gd name="T17" fmla="*/ 178 h 582"/>
                <a:gd name="T18" fmla="*/ 1368 w 1425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2">
                  <a:moveTo>
                    <a:pt x="1368" y="178"/>
                  </a:moveTo>
                  <a:lnTo>
                    <a:pt x="1368" y="178"/>
                  </a:lnTo>
                  <a:cubicBezTo>
                    <a:pt x="1260" y="70"/>
                    <a:pt x="1007" y="0"/>
                    <a:pt x="712" y="0"/>
                  </a:cubicBezTo>
                  <a:cubicBezTo>
                    <a:pt x="417" y="0"/>
                    <a:pt x="164" y="70"/>
                    <a:pt x="56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450"/>
                    <a:pt x="318" y="581"/>
                    <a:pt x="712" y="581"/>
                  </a:cubicBezTo>
                  <a:cubicBezTo>
                    <a:pt x="1105" y="581"/>
                    <a:pt x="1424" y="450"/>
                    <a:pt x="1424" y="291"/>
                  </a:cubicBezTo>
                  <a:cubicBezTo>
                    <a:pt x="1424" y="178"/>
                    <a:pt x="1424" y="178"/>
                    <a:pt x="1424" y="178"/>
                  </a:cubicBezTo>
                  <a:lnTo>
                    <a:pt x="1368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>
              <a:off x="1387" y="1121"/>
              <a:ext cx="323" cy="130"/>
            </a:xfrm>
            <a:custGeom>
              <a:avLst/>
              <a:gdLst>
                <a:gd name="T0" fmla="*/ 1424 w 1425"/>
                <a:gd name="T1" fmla="*/ 290 h 581"/>
                <a:gd name="T2" fmla="*/ 1424 w 1425"/>
                <a:gd name="T3" fmla="*/ 290 h 581"/>
                <a:gd name="T4" fmla="*/ 712 w 1425"/>
                <a:gd name="T5" fmla="*/ 580 h 581"/>
                <a:gd name="T6" fmla="*/ 0 w 1425"/>
                <a:gd name="T7" fmla="*/ 290 h 581"/>
                <a:gd name="T8" fmla="*/ 712 w 1425"/>
                <a:gd name="T9" fmla="*/ 0 h 581"/>
                <a:gd name="T10" fmla="*/ 1424 w 1425"/>
                <a:gd name="T11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1">
                  <a:moveTo>
                    <a:pt x="1424" y="290"/>
                  </a:moveTo>
                  <a:lnTo>
                    <a:pt x="1424" y="290"/>
                  </a:lnTo>
                  <a:cubicBezTo>
                    <a:pt x="1424" y="449"/>
                    <a:pt x="1105" y="580"/>
                    <a:pt x="712" y="580"/>
                  </a:cubicBezTo>
                  <a:cubicBezTo>
                    <a:pt x="318" y="580"/>
                    <a:pt x="0" y="449"/>
                    <a:pt x="0" y="290"/>
                  </a:cubicBezTo>
                  <a:cubicBezTo>
                    <a:pt x="0" y="126"/>
                    <a:pt x="318" y="0"/>
                    <a:pt x="712" y="0"/>
                  </a:cubicBezTo>
                  <a:cubicBezTo>
                    <a:pt x="1105" y="0"/>
                    <a:pt x="1424" y="126"/>
                    <a:pt x="1424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1408" y="1124"/>
              <a:ext cx="279" cy="109"/>
            </a:xfrm>
            <a:custGeom>
              <a:avLst/>
              <a:gdLst>
                <a:gd name="T0" fmla="*/ 1233 w 1234"/>
                <a:gd name="T1" fmla="*/ 239 h 484"/>
                <a:gd name="T2" fmla="*/ 1233 w 1234"/>
                <a:gd name="T3" fmla="*/ 239 h 484"/>
                <a:gd name="T4" fmla="*/ 619 w 1234"/>
                <a:gd name="T5" fmla="*/ 483 h 484"/>
                <a:gd name="T6" fmla="*/ 0 w 1234"/>
                <a:gd name="T7" fmla="*/ 239 h 484"/>
                <a:gd name="T8" fmla="*/ 619 w 1234"/>
                <a:gd name="T9" fmla="*/ 0 h 484"/>
                <a:gd name="T10" fmla="*/ 1233 w 1234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1233" y="239"/>
                  </a:moveTo>
                  <a:lnTo>
                    <a:pt x="1233" y="239"/>
                  </a:lnTo>
                  <a:cubicBezTo>
                    <a:pt x="1233" y="375"/>
                    <a:pt x="957" y="483"/>
                    <a:pt x="619" y="483"/>
                  </a:cubicBezTo>
                  <a:cubicBezTo>
                    <a:pt x="277" y="483"/>
                    <a:pt x="0" y="375"/>
                    <a:pt x="0" y="239"/>
                  </a:cubicBezTo>
                  <a:cubicBezTo>
                    <a:pt x="0" y="108"/>
                    <a:pt x="277" y="0"/>
                    <a:pt x="619" y="0"/>
                  </a:cubicBezTo>
                  <a:cubicBezTo>
                    <a:pt x="957" y="0"/>
                    <a:pt x="1233" y="108"/>
                    <a:pt x="1233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4" name="Freeform 43"/>
            <p:cNvSpPr>
              <a:spLocks noChangeArrowheads="1"/>
            </p:cNvSpPr>
            <p:nvPr/>
          </p:nvSpPr>
          <p:spPr bwMode="auto">
            <a:xfrm>
              <a:off x="1384" y="1110"/>
              <a:ext cx="323" cy="132"/>
            </a:xfrm>
            <a:custGeom>
              <a:avLst/>
              <a:gdLst>
                <a:gd name="T0" fmla="*/ 1368 w 1426"/>
                <a:gd name="T1" fmla="*/ 178 h 582"/>
                <a:gd name="T2" fmla="*/ 1368 w 1426"/>
                <a:gd name="T3" fmla="*/ 178 h 582"/>
                <a:gd name="T4" fmla="*/ 712 w 1426"/>
                <a:gd name="T5" fmla="*/ 0 h 582"/>
                <a:gd name="T6" fmla="*/ 56 w 1426"/>
                <a:gd name="T7" fmla="*/ 178 h 582"/>
                <a:gd name="T8" fmla="*/ 0 w 1426"/>
                <a:gd name="T9" fmla="*/ 178 h 582"/>
                <a:gd name="T10" fmla="*/ 0 w 1426"/>
                <a:gd name="T11" fmla="*/ 290 h 582"/>
                <a:gd name="T12" fmla="*/ 712 w 1426"/>
                <a:gd name="T13" fmla="*/ 581 h 582"/>
                <a:gd name="T14" fmla="*/ 1425 w 1426"/>
                <a:gd name="T15" fmla="*/ 290 h 582"/>
                <a:gd name="T16" fmla="*/ 1425 w 1426"/>
                <a:gd name="T17" fmla="*/ 178 h 582"/>
                <a:gd name="T18" fmla="*/ 1368 w 1426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1368" y="178"/>
                  </a:moveTo>
                  <a:lnTo>
                    <a:pt x="1368" y="178"/>
                  </a:lnTo>
                  <a:cubicBezTo>
                    <a:pt x="1260" y="75"/>
                    <a:pt x="1007" y="0"/>
                    <a:pt x="712" y="0"/>
                  </a:cubicBezTo>
                  <a:cubicBezTo>
                    <a:pt x="417" y="0"/>
                    <a:pt x="164" y="75"/>
                    <a:pt x="56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50"/>
                    <a:pt x="318" y="581"/>
                    <a:pt x="712" y="581"/>
                  </a:cubicBezTo>
                  <a:cubicBezTo>
                    <a:pt x="1106" y="581"/>
                    <a:pt x="1425" y="450"/>
                    <a:pt x="1425" y="290"/>
                  </a:cubicBezTo>
                  <a:cubicBezTo>
                    <a:pt x="1425" y="178"/>
                    <a:pt x="1425" y="178"/>
                    <a:pt x="1425" y="178"/>
                  </a:cubicBezTo>
                  <a:lnTo>
                    <a:pt x="1368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5" name="Freeform 44"/>
            <p:cNvSpPr>
              <a:spLocks noChangeArrowheads="1"/>
            </p:cNvSpPr>
            <p:nvPr/>
          </p:nvSpPr>
          <p:spPr bwMode="auto">
            <a:xfrm>
              <a:off x="1384" y="1083"/>
              <a:ext cx="323" cy="132"/>
            </a:xfrm>
            <a:custGeom>
              <a:avLst/>
              <a:gdLst>
                <a:gd name="T0" fmla="*/ 1425 w 1426"/>
                <a:gd name="T1" fmla="*/ 291 h 583"/>
                <a:gd name="T2" fmla="*/ 1425 w 1426"/>
                <a:gd name="T3" fmla="*/ 291 h 583"/>
                <a:gd name="T4" fmla="*/ 712 w 1426"/>
                <a:gd name="T5" fmla="*/ 582 h 583"/>
                <a:gd name="T6" fmla="*/ 0 w 1426"/>
                <a:gd name="T7" fmla="*/ 291 h 583"/>
                <a:gd name="T8" fmla="*/ 712 w 1426"/>
                <a:gd name="T9" fmla="*/ 0 h 583"/>
                <a:gd name="T10" fmla="*/ 1425 w 1426"/>
                <a:gd name="T11" fmla="*/ 29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3">
                  <a:moveTo>
                    <a:pt x="1425" y="291"/>
                  </a:moveTo>
                  <a:lnTo>
                    <a:pt x="1425" y="291"/>
                  </a:lnTo>
                  <a:cubicBezTo>
                    <a:pt x="1425" y="450"/>
                    <a:pt x="1106" y="582"/>
                    <a:pt x="712" y="582"/>
                  </a:cubicBezTo>
                  <a:cubicBezTo>
                    <a:pt x="318" y="582"/>
                    <a:pt x="0" y="450"/>
                    <a:pt x="0" y="291"/>
                  </a:cubicBezTo>
                  <a:cubicBezTo>
                    <a:pt x="0" y="127"/>
                    <a:pt x="318" y="0"/>
                    <a:pt x="712" y="0"/>
                  </a:cubicBezTo>
                  <a:cubicBezTo>
                    <a:pt x="1106" y="0"/>
                    <a:pt x="1425" y="127"/>
                    <a:pt x="1425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6" name="Freeform 45"/>
            <p:cNvSpPr>
              <a:spLocks noChangeArrowheads="1"/>
            </p:cNvSpPr>
            <p:nvPr/>
          </p:nvSpPr>
          <p:spPr bwMode="auto">
            <a:xfrm>
              <a:off x="1405" y="1090"/>
              <a:ext cx="279" cy="109"/>
            </a:xfrm>
            <a:custGeom>
              <a:avLst/>
              <a:gdLst>
                <a:gd name="T0" fmla="*/ 1232 w 1233"/>
                <a:gd name="T1" fmla="*/ 239 h 484"/>
                <a:gd name="T2" fmla="*/ 1232 w 1233"/>
                <a:gd name="T3" fmla="*/ 239 h 484"/>
                <a:gd name="T4" fmla="*/ 618 w 1233"/>
                <a:gd name="T5" fmla="*/ 483 h 484"/>
                <a:gd name="T6" fmla="*/ 0 w 1233"/>
                <a:gd name="T7" fmla="*/ 239 h 484"/>
                <a:gd name="T8" fmla="*/ 618 w 1233"/>
                <a:gd name="T9" fmla="*/ 0 h 484"/>
                <a:gd name="T10" fmla="*/ 1232 w 1233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1232" y="239"/>
                  </a:moveTo>
                  <a:lnTo>
                    <a:pt x="1232" y="239"/>
                  </a:lnTo>
                  <a:cubicBezTo>
                    <a:pt x="1232" y="375"/>
                    <a:pt x="956" y="483"/>
                    <a:pt x="618" y="483"/>
                  </a:cubicBezTo>
                  <a:cubicBezTo>
                    <a:pt x="276" y="483"/>
                    <a:pt x="0" y="375"/>
                    <a:pt x="0" y="239"/>
                  </a:cubicBezTo>
                  <a:cubicBezTo>
                    <a:pt x="0" y="108"/>
                    <a:pt x="276" y="0"/>
                    <a:pt x="618" y="0"/>
                  </a:cubicBezTo>
                  <a:cubicBezTo>
                    <a:pt x="956" y="0"/>
                    <a:pt x="1232" y="108"/>
                    <a:pt x="1232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7" name="Freeform 46"/>
            <p:cNvSpPr>
              <a:spLocks noChangeArrowheads="1"/>
            </p:cNvSpPr>
            <p:nvPr/>
          </p:nvSpPr>
          <p:spPr bwMode="auto">
            <a:xfrm>
              <a:off x="1401" y="1080"/>
              <a:ext cx="321" cy="132"/>
            </a:xfrm>
            <a:custGeom>
              <a:avLst/>
              <a:gdLst>
                <a:gd name="T0" fmla="*/ 1368 w 1425"/>
                <a:gd name="T1" fmla="*/ 179 h 583"/>
                <a:gd name="T2" fmla="*/ 1368 w 1425"/>
                <a:gd name="T3" fmla="*/ 179 h 583"/>
                <a:gd name="T4" fmla="*/ 712 w 1425"/>
                <a:gd name="T5" fmla="*/ 0 h 583"/>
                <a:gd name="T6" fmla="*/ 56 w 1425"/>
                <a:gd name="T7" fmla="*/ 179 h 583"/>
                <a:gd name="T8" fmla="*/ 0 w 1425"/>
                <a:gd name="T9" fmla="*/ 179 h 583"/>
                <a:gd name="T10" fmla="*/ 0 w 1425"/>
                <a:gd name="T11" fmla="*/ 291 h 583"/>
                <a:gd name="T12" fmla="*/ 712 w 1425"/>
                <a:gd name="T13" fmla="*/ 582 h 583"/>
                <a:gd name="T14" fmla="*/ 1424 w 1425"/>
                <a:gd name="T15" fmla="*/ 291 h 583"/>
                <a:gd name="T16" fmla="*/ 1424 w 1425"/>
                <a:gd name="T17" fmla="*/ 179 h 583"/>
                <a:gd name="T18" fmla="*/ 1368 w 1425"/>
                <a:gd name="T19" fmla="*/ 17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3">
                  <a:moveTo>
                    <a:pt x="1368" y="179"/>
                  </a:moveTo>
                  <a:lnTo>
                    <a:pt x="1368" y="179"/>
                  </a:lnTo>
                  <a:cubicBezTo>
                    <a:pt x="1261" y="71"/>
                    <a:pt x="1007" y="0"/>
                    <a:pt x="712" y="0"/>
                  </a:cubicBezTo>
                  <a:cubicBezTo>
                    <a:pt x="417" y="0"/>
                    <a:pt x="164" y="71"/>
                    <a:pt x="5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451"/>
                    <a:pt x="319" y="582"/>
                    <a:pt x="712" y="582"/>
                  </a:cubicBezTo>
                  <a:cubicBezTo>
                    <a:pt x="1105" y="582"/>
                    <a:pt x="1424" y="451"/>
                    <a:pt x="1424" y="291"/>
                  </a:cubicBezTo>
                  <a:cubicBezTo>
                    <a:pt x="1424" y="179"/>
                    <a:pt x="1424" y="179"/>
                    <a:pt x="1424" y="179"/>
                  </a:cubicBezTo>
                  <a:lnTo>
                    <a:pt x="1368" y="179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8" name="Freeform 47"/>
            <p:cNvSpPr>
              <a:spLocks noChangeArrowheads="1"/>
            </p:cNvSpPr>
            <p:nvPr/>
          </p:nvSpPr>
          <p:spPr bwMode="auto">
            <a:xfrm>
              <a:off x="1401" y="1055"/>
              <a:ext cx="321" cy="130"/>
            </a:xfrm>
            <a:custGeom>
              <a:avLst/>
              <a:gdLst>
                <a:gd name="T0" fmla="*/ 1424 w 1425"/>
                <a:gd name="T1" fmla="*/ 291 h 582"/>
                <a:gd name="T2" fmla="*/ 1424 w 1425"/>
                <a:gd name="T3" fmla="*/ 291 h 582"/>
                <a:gd name="T4" fmla="*/ 712 w 1425"/>
                <a:gd name="T5" fmla="*/ 581 h 582"/>
                <a:gd name="T6" fmla="*/ 0 w 1425"/>
                <a:gd name="T7" fmla="*/ 291 h 582"/>
                <a:gd name="T8" fmla="*/ 712 w 1425"/>
                <a:gd name="T9" fmla="*/ 0 h 582"/>
                <a:gd name="T10" fmla="*/ 1424 w 1425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2">
                  <a:moveTo>
                    <a:pt x="1424" y="291"/>
                  </a:moveTo>
                  <a:lnTo>
                    <a:pt x="1424" y="291"/>
                  </a:lnTo>
                  <a:cubicBezTo>
                    <a:pt x="1424" y="450"/>
                    <a:pt x="1105" y="581"/>
                    <a:pt x="712" y="581"/>
                  </a:cubicBezTo>
                  <a:cubicBezTo>
                    <a:pt x="319" y="581"/>
                    <a:pt x="0" y="450"/>
                    <a:pt x="0" y="291"/>
                  </a:cubicBezTo>
                  <a:cubicBezTo>
                    <a:pt x="0" y="127"/>
                    <a:pt x="319" y="0"/>
                    <a:pt x="712" y="0"/>
                  </a:cubicBezTo>
                  <a:cubicBezTo>
                    <a:pt x="1105" y="0"/>
                    <a:pt x="1424" y="127"/>
                    <a:pt x="1424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9" name="Freeform 48"/>
            <p:cNvSpPr>
              <a:spLocks noChangeArrowheads="1"/>
            </p:cNvSpPr>
            <p:nvPr/>
          </p:nvSpPr>
          <p:spPr bwMode="auto">
            <a:xfrm>
              <a:off x="1423" y="1058"/>
              <a:ext cx="279" cy="109"/>
            </a:xfrm>
            <a:custGeom>
              <a:avLst/>
              <a:gdLst>
                <a:gd name="T0" fmla="*/ 1233 w 1234"/>
                <a:gd name="T1" fmla="*/ 239 h 484"/>
                <a:gd name="T2" fmla="*/ 1233 w 1234"/>
                <a:gd name="T3" fmla="*/ 239 h 484"/>
                <a:gd name="T4" fmla="*/ 614 w 1234"/>
                <a:gd name="T5" fmla="*/ 483 h 484"/>
                <a:gd name="T6" fmla="*/ 0 w 1234"/>
                <a:gd name="T7" fmla="*/ 239 h 484"/>
                <a:gd name="T8" fmla="*/ 614 w 1234"/>
                <a:gd name="T9" fmla="*/ 0 h 484"/>
                <a:gd name="T10" fmla="*/ 1233 w 1234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1233" y="239"/>
                  </a:moveTo>
                  <a:lnTo>
                    <a:pt x="1233" y="239"/>
                  </a:lnTo>
                  <a:cubicBezTo>
                    <a:pt x="1233" y="375"/>
                    <a:pt x="957" y="483"/>
                    <a:pt x="614" y="483"/>
                  </a:cubicBezTo>
                  <a:cubicBezTo>
                    <a:pt x="277" y="483"/>
                    <a:pt x="0" y="375"/>
                    <a:pt x="0" y="239"/>
                  </a:cubicBezTo>
                  <a:cubicBezTo>
                    <a:pt x="0" y="108"/>
                    <a:pt x="277" y="0"/>
                    <a:pt x="614" y="0"/>
                  </a:cubicBezTo>
                  <a:cubicBezTo>
                    <a:pt x="957" y="0"/>
                    <a:pt x="1233" y="108"/>
                    <a:pt x="1233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1384" y="1044"/>
              <a:ext cx="323" cy="132"/>
            </a:xfrm>
            <a:custGeom>
              <a:avLst/>
              <a:gdLst>
                <a:gd name="T0" fmla="*/ 1368 w 1426"/>
                <a:gd name="T1" fmla="*/ 178 h 582"/>
                <a:gd name="T2" fmla="*/ 1368 w 1426"/>
                <a:gd name="T3" fmla="*/ 178 h 582"/>
                <a:gd name="T4" fmla="*/ 712 w 1426"/>
                <a:gd name="T5" fmla="*/ 0 h 582"/>
                <a:gd name="T6" fmla="*/ 56 w 1426"/>
                <a:gd name="T7" fmla="*/ 178 h 582"/>
                <a:gd name="T8" fmla="*/ 0 w 1426"/>
                <a:gd name="T9" fmla="*/ 178 h 582"/>
                <a:gd name="T10" fmla="*/ 0 w 1426"/>
                <a:gd name="T11" fmla="*/ 291 h 582"/>
                <a:gd name="T12" fmla="*/ 712 w 1426"/>
                <a:gd name="T13" fmla="*/ 581 h 582"/>
                <a:gd name="T14" fmla="*/ 1425 w 1426"/>
                <a:gd name="T15" fmla="*/ 291 h 582"/>
                <a:gd name="T16" fmla="*/ 1425 w 1426"/>
                <a:gd name="T17" fmla="*/ 178 h 582"/>
                <a:gd name="T18" fmla="*/ 1368 w 1426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1368" y="178"/>
                  </a:moveTo>
                  <a:lnTo>
                    <a:pt x="1368" y="178"/>
                  </a:lnTo>
                  <a:cubicBezTo>
                    <a:pt x="1260" y="75"/>
                    <a:pt x="1007" y="0"/>
                    <a:pt x="712" y="0"/>
                  </a:cubicBezTo>
                  <a:cubicBezTo>
                    <a:pt x="417" y="0"/>
                    <a:pt x="164" y="75"/>
                    <a:pt x="56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450"/>
                    <a:pt x="318" y="581"/>
                    <a:pt x="712" y="581"/>
                  </a:cubicBezTo>
                  <a:cubicBezTo>
                    <a:pt x="1106" y="581"/>
                    <a:pt x="1425" y="450"/>
                    <a:pt x="1425" y="291"/>
                  </a:cubicBezTo>
                  <a:cubicBezTo>
                    <a:pt x="1425" y="178"/>
                    <a:pt x="1425" y="178"/>
                    <a:pt x="1425" y="178"/>
                  </a:cubicBezTo>
                  <a:lnTo>
                    <a:pt x="1368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1384" y="1019"/>
              <a:ext cx="323" cy="132"/>
            </a:xfrm>
            <a:custGeom>
              <a:avLst/>
              <a:gdLst>
                <a:gd name="T0" fmla="*/ 1425 w 1426"/>
                <a:gd name="T1" fmla="*/ 290 h 582"/>
                <a:gd name="T2" fmla="*/ 1425 w 1426"/>
                <a:gd name="T3" fmla="*/ 290 h 582"/>
                <a:gd name="T4" fmla="*/ 712 w 1426"/>
                <a:gd name="T5" fmla="*/ 581 h 582"/>
                <a:gd name="T6" fmla="*/ 0 w 1426"/>
                <a:gd name="T7" fmla="*/ 290 h 582"/>
                <a:gd name="T8" fmla="*/ 712 w 1426"/>
                <a:gd name="T9" fmla="*/ 0 h 582"/>
                <a:gd name="T10" fmla="*/ 1425 w 1426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1425" y="290"/>
                  </a:moveTo>
                  <a:lnTo>
                    <a:pt x="1425" y="290"/>
                  </a:lnTo>
                  <a:cubicBezTo>
                    <a:pt x="1425" y="450"/>
                    <a:pt x="1106" y="581"/>
                    <a:pt x="712" y="581"/>
                  </a:cubicBezTo>
                  <a:cubicBezTo>
                    <a:pt x="318" y="581"/>
                    <a:pt x="0" y="450"/>
                    <a:pt x="0" y="290"/>
                  </a:cubicBezTo>
                  <a:cubicBezTo>
                    <a:pt x="0" y="126"/>
                    <a:pt x="318" y="0"/>
                    <a:pt x="712" y="0"/>
                  </a:cubicBezTo>
                  <a:cubicBezTo>
                    <a:pt x="1106" y="0"/>
                    <a:pt x="1425" y="126"/>
                    <a:pt x="1425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1405" y="1022"/>
              <a:ext cx="279" cy="110"/>
            </a:xfrm>
            <a:custGeom>
              <a:avLst/>
              <a:gdLst>
                <a:gd name="T0" fmla="*/ 1232 w 1233"/>
                <a:gd name="T1" fmla="*/ 240 h 484"/>
                <a:gd name="T2" fmla="*/ 1232 w 1233"/>
                <a:gd name="T3" fmla="*/ 240 h 484"/>
                <a:gd name="T4" fmla="*/ 618 w 1233"/>
                <a:gd name="T5" fmla="*/ 483 h 484"/>
                <a:gd name="T6" fmla="*/ 0 w 1233"/>
                <a:gd name="T7" fmla="*/ 240 h 484"/>
                <a:gd name="T8" fmla="*/ 618 w 1233"/>
                <a:gd name="T9" fmla="*/ 0 h 484"/>
                <a:gd name="T10" fmla="*/ 1232 w 1233"/>
                <a:gd name="T11" fmla="*/ 24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1232" y="240"/>
                  </a:moveTo>
                  <a:lnTo>
                    <a:pt x="1232" y="240"/>
                  </a:lnTo>
                  <a:cubicBezTo>
                    <a:pt x="1232" y="375"/>
                    <a:pt x="956" y="483"/>
                    <a:pt x="618" y="483"/>
                  </a:cubicBezTo>
                  <a:cubicBezTo>
                    <a:pt x="276" y="483"/>
                    <a:pt x="0" y="375"/>
                    <a:pt x="0" y="240"/>
                  </a:cubicBezTo>
                  <a:cubicBezTo>
                    <a:pt x="0" y="108"/>
                    <a:pt x="276" y="0"/>
                    <a:pt x="618" y="0"/>
                  </a:cubicBezTo>
                  <a:cubicBezTo>
                    <a:pt x="956" y="0"/>
                    <a:pt x="1232" y="108"/>
                    <a:pt x="1232" y="240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1020" y="1495"/>
              <a:ext cx="323" cy="130"/>
            </a:xfrm>
            <a:custGeom>
              <a:avLst/>
              <a:gdLst>
                <a:gd name="T0" fmla="*/ 56 w 1425"/>
                <a:gd name="T1" fmla="*/ 178 h 582"/>
                <a:gd name="T2" fmla="*/ 56 w 1425"/>
                <a:gd name="T3" fmla="*/ 178 h 582"/>
                <a:gd name="T4" fmla="*/ 712 w 1425"/>
                <a:gd name="T5" fmla="*/ 0 h 582"/>
                <a:gd name="T6" fmla="*/ 1368 w 1425"/>
                <a:gd name="T7" fmla="*/ 178 h 582"/>
                <a:gd name="T8" fmla="*/ 1424 w 1425"/>
                <a:gd name="T9" fmla="*/ 178 h 582"/>
                <a:gd name="T10" fmla="*/ 1424 w 1425"/>
                <a:gd name="T11" fmla="*/ 290 h 582"/>
                <a:gd name="T12" fmla="*/ 712 w 1425"/>
                <a:gd name="T13" fmla="*/ 581 h 582"/>
                <a:gd name="T14" fmla="*/ 0 w 1425"/>
                <a:gd name="T15" fmla="*/ 290 h 582"/>
                <a:gd name="T16" fmla="*/ 0 w 1425"/>
                <a:gd name="T17" fmla="*/ 178 h 582"/>
                <a:gd name="T18" fmla="*/ 56 w 1425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2">
                  <a:moveTo>
                    <a:pt x="56" y="178"/>
                  </a:moveTo>
                  <a:lnTo>
                    <a:pt x="56" y="178"/>
                  </a:lnTo>
                  <a:cubicBezTo>
                    <a:pt x="164" y="75"/>
                    <a:pt x="417" y="0"/>
                    <a:pt x="712" y="0"/>
                  </a:cubicBezTo>
                  <a:cubicBezTo>
                    <a:pt x="1007" y="0"/>
                    <a:pt x="1260" y="75"/>
                    <a:pt x="1368" y="178"/>
                  </a:cubicBezTo>
                  <a:cubicBezTo>
                    <a:pt x="1424" y="178"/>
                    <a:pt x="1424" y="178"/>
                    <a:pt x="1424" y="178"/>
                  </a:cubicBezTo>
                  <a:cubicBezTo>
                    <a:pt x="1424" y="290"/>
                    <a:pt x="1424" y="290"/>
                    <a:pt x="1424" y="290"/>
                  </a:cubicBezTo>
                  <a:cubicBezTo>
                    <a:pt x="1424" y="455"/>
                    <a:pt x="1105" y="581"/>
                    <a:pt x="712" y="581"/>
                  </a:cubicBezTo>
                  <a:cubicBezTo>
                    <a:pt x="318" y="581"/>
                    <a:pt x="0" y="455"/>
                    <a:pt x="0" y="290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56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020" y="1469"/>
              <a:ext cx="323" cy="132"/>
            </a:xfrm>
            <a:custGeom>
              <a:avLst/>
              <a:gdLst>
                <a:gd name="T0" fmla="*/ 0 w 1425"/>
                <a:gd name="T1" fmla="*/ 290 h 581"/>
                <a:gd name="T2" fmla="*/ 0 w 1425"/>
                <a:gd name="T3" fmla="*/ 290 h 581"/>
                <a:gd name="T4" fmla="*/ 712 w 1425"/>
                <a:gd name="T5" fmla="*/ 580 h 581"/>
                <a:gd name="T6" fmla="*/ 1424 w 1425"/>
                <a:gd name="T7" fmla="*/ 290 h 581"/>
                <a:gd name="T8" fmla="*/ 712 w 1425"/>
                <a:gd name="T9" fmla="*/ 0 h 581"/>
                <a:gd name="T10" fmla="*/ 0 w 1425"/>
                <a:gd name="T11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1">
                  <a:moveTo>
                    <a:pt x="0" y="290"/>
                  </a:moveTo>
                  <a:lnTo>
                    <a:pt x="0" y="290"/>
                  </a:lnTo>
                  <a:cubicBezTo>
                    <a:pt x="0" y="449"/>
                    <a:pt x="318" y="580"/>
                    <a:pt x="712" y="580"/>
                  </a:cubicBezTo>
                  <a:cubicBezTo>
                    <a:pt x="1105" y="580"/>
                    <a:pt x="1424" y="449"/>
                    <a:pt x="1424" y="290"/>
                  </a:cubicBezTo>
                  <a:cubicBezTo>
                    <a:pt x="1424" y="131"/>
                    <a:pt x="1105" y="0"/>
                    <a:pt x="712" y="0"/>
                  </a:cubicBezTo>
                  <a:cubicBezTo>
                    <a:pt x="318" y="0"/>
                    <a:pt x="0" y="131"/>
                    <a:pt x="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1043" y="1472"/>
              <a:ext cx="279" cy="110"/>
            </a:xfrm>
            <a:custGeom>
              <a:avLst/>
              <a:gdLst>
                <a:gd name="T0" fmla="*/ 0 w 1234"/>
                <a:gd name="T1" fmla="*/ 239 h 484"/>
                <a:gd name="T2" fmla="*/ 0 w 1234"/>
                <a:gd name="T3" fmla="*/ 239 h 484"/>
                <a:gd name="T4" fmla="*/ 619 w 1234"/>
                <a:gd name="T5" fmla="*/ 483 h 484"/>
                <a:gd name="T6" fmla="*/ 1233 w 1234"/>
                <a:gd name="T7" fmla="*/ 239 h 484"/>
                <a:gd name="T8" fmla="*/ 619 w 1234"/>
                <a:gd name="T9" fmla="*/ 0 h 484"/>
                <a:gd name="T10" fmla="*/ 0 w 1234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0" y="239"/>
                  </a:moveTo>
                  <a:lnTo>
                    <a:pt x="0" y="239"/>
                  </a:lnTo>
                  <a:cubicBezTo>
                    <a:pt x="0" y="375"/>
                    <a:pt x="277" y="483"/>
                    <a:pt x="619" y="483"/>
                  </a:cubicBezTo>
                  <a:cubicBezTo>
                    <a:pt x="956" y="483"/>
                    <a:pt x="1233" y="375"/>
                    <a:pt x="1233" y="239"/>
                  </a:cubicBezTo>
                  <a:cubicBezTo>
                    <a:pt x="1233" y="108"/>
                    <a:pt x="956" y="0"/>
                    <a:pt x="619" y="0"/>
                  </a:cubicBezTo>
                  <a:cubicBezTo>
                    <a:pt x="277" y="0"/>
                    <a:pt x="0" y="108"/>
                    <a:pt x="0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1032" y="1461"/>
              <a:ext cx="321" cy="130"/>
            </a:xfrm>
            <a:custGeom>
              <a:avLst/>
              <a:gdLst>
                <a:gd name="T0" fmla="*/ 56 w 1425"/>
                <a:gd name="T1" fmla="*/ 177 h 581"/>
                <a:gd name="T2" fmla="*/ 56 w 1425"/>
                <a:gd name="T3" fmla="*/ 177 h 581"/>
                <a:gd name="T4" fmla="*/ 712 w 1425"/>
                <a:gd name="T5" fmla="*/ 0 h 581"/>
                <a:gd name="T6" fmla="*/ 1368 w 1425"/>
                <a:gd name="T7" fmla="*/ 177 h 581"/>
                <a:gd name="T8" fmla="*/ 1424 w 1425"/>
                <a:gd name="T9" fmla="*/ 177 h 581"/>
                <a:gd name="T10" fmla="*/ 1424 w 1425"/>
                <a:gd name="T11" fmla="*/ 290 h 581"/>
                <a:gd name="T12" fmla="*/ 712 w 1425"/>
                <a:gd name="T13" fmla="*/ 580 h 581"/>
                <a:gd name="T14" fmla="*/ 0 w 1425"/>
                <a:gd name="T15" fmla="*/ 290 h 581"/>
                <a:gd name="T16" fmla="*/ 0 w 1425"/>
                <a:gd name="T17" fmla="*/ 177 h 581"/>
                <a:gd name="T18" fmla="*/ 56 w 1425"/>
                <a:gd name="T19" fmla="*/ 17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1">
                  <a:moveTo>
                    <a:pt x="56" y="177"/>
                  </a:moveTo>
                  <a:lnTo>
                    <a:pt x="56" y="177"/>
                  </a:lnTo>
                  <a:cubicBezTo>
                    <a:pt x="164" y="74"/>
                    <a:pt x="417" y="0"/>
                    <a:pt x="712" y="0"/>
                  </a:cubicBezTo>
                  <a:cubicBezTo>
                    <a:pt x="1007" y="0"/>
                    <a:pt x="1260" y="74"/>
                    <a:pt x="1368" y="177"/>
                  </a:cubicBezTo>
                  <a:cubicBezTo>
                    <a:pt x="1424" y="177"/>
                    <a:pt x="1424" y="177"/>
                    <a:pt x="1424" y="177"/>
                  </a:cubicBezTo>
                  <a:cubicBezTo>
                    <a:pt x="1424" y="290"/>
                    <a:pt x="1424" y="290"/>
                    <a:pt x="1424" y="290"/>
                  </a:cubicBezTo>
                  <a:cubicBezTo>
                    <a:pt x="1424" y="454"/>
                    <a:pt x="1106" y="580"/>
                    <a:pt x="712" y="580"/>
                  </a:cubicBezTo>
                  <a:cubicBezTo>
                    <a:pt x="319" y="580"/>
                    <a:pt x="0" y="454"/>
                    <a:pt x="0" y="290"/>
                  </a:cubicBezTo>
                  <a:cubicBezTo>
                    <a:pt x="0" y="177"/>
                    <a:pt x="0" y="177"/>
                    <a:pt x="0" y="177"/>
                  </a:cubicBezTo>
                  <a:lnTo>
                    <a:pt x="56" y="177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1032" y="1434"/>
              <a:ext cx="321" cy="130"/>
            </a:xfrm>
            <a:custGeom>
              <a:avLst/>
              <a:gdLst>
                <a:gd name="T0" fmla="*/ 0 w 1425"/>
                <a:gd name="T1" fmla="*/ 290 h 582"/>
                <a:gd name="T2" fmla="*/ 0 w 1425"/>
                <a:gd name="T3" fmla="*/ 290 h 582"/>
                <a:gd name="T4" fmla="*/ 712 w 1425"/>
                <a:gd name="T5" fmla="*/ 581 h 582"/>
                <a:gd name="T6" fmla="*/ 1424 w 1425"/>
                <a:gd name="T7" fmla="*/ 290 h 582"/>
                <a:gd name="T8" fmla="*/ 712 w 1425"/>
                <a:gd name="T9" fmla="*/ 0 h 582"/>
                <a:gd name="T10" fmla="*/ 0 w 1425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2">
                  <a:moveTo>
                    <a:pt x="0" y="290"/>
                  </a:moveTo>
                  <a:lnTo>
                    <a:pt x="0" y="290"/>
                  </a:lnTo>
                  <a:cubicBezTo>
                    <a:pt x="0" y="450"/>
                    <a:pt x="319" y="581"/>
                    <a:pt x="712" y="581"/>
                  </a:cubicBezTo>
                  <a:cubicBezTo>
                    <a:pt x="1106" y="581"/>
                    <a:pt x="1424" y="450"/>
                    <a:pt x="1424" y="290"/>
                  </a:cubicBezTo>
                  <a:cubicBezTo>
                    <a:pt x="1424" y="131"/>
                    <a:pt x="1106" y="0"/>
                    <a:pt x="712" y="0"/>
                  </a:cubicBezTo>
                  <a:cubicBezTo>
                    <a:pt x="319" y="0"/>
                    <a:pt x="0" y="131"/>
                    <a:pt x="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1053" y="1438"/>
              <a:ext cx="279" cy="109"/>
            </a:xfrm>
            <a:custGeom>
              <a:avLst/>
              <a:gdLst>
                <a:gd name="T0" fmla="*/ 0 w 1233"/>
                <a:gd name="T1" fmla="*/ 243 h 483"/>
                <a:gd name="T2" fmla="*/ 0 w 1233"/>
                <a:gd name="T3" fmla="*/ 243 h 483"/>
                <a:gd name="T4" fmla="*/ 618 w 1233"/>
                <a:gd name="T5" fmla="*/ 482 h 483"/>
                <a:gd name="T6" fmla="*/ 1232 w 1233"/>
                <a:gd name="T7" fmla="*/ 243 h 483"/>
                <a:gd name="T8" fmla="*/ 618 w 1233"/>
                <a:gd name="T9" fmla="*/ 0 h 483"/>
                <a:gd name="T10" fmla="*/ 0 w 1233"/>
                <a:gd name="T11" fmla="*/ 2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3">
                  <a:moveTo>
                    <a:pt x="0" y="243"/>
                  </a:moveTo>
                  <a:lnTo>
                    <a:pt x="0" y="243"/>
                  </a:lnTo>
                  <a:cubicBezTo>
                    <a:pt x="0" y="374"/>
                    <a:pt x="276" y="482"/>
                    <a:pt x="618" y="482"/>
                  </a:cubicBezTo>
                  <a:cubicBezTo>
                    <a:pt x="955" y="482"/>
                    <a:pt x="1232" y="374"/>
                    <a:pt x="1232" y="243"/>
                  </a:cubicBezTo>
                  <a:cubicBezTo>
                    <a:pt x="1232" y="107"/>
                    <a:pt x="955" y="0"/>
                    <a:pt x="618" y="0"/>
                  </a:cubicBezTo>
                  <a:cubicBezTo>
                    <a:pt x="276" y="0"/>
                    <a:pt x="0" y="107"/>
                    <a:pt x="0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1032" y="1429"/>
              <a:ext cx="321" cy="130"/>
            </a:xfrm>
            <a:custGeom>
              <a:avLst/>
              <a:gdLst>
                <a:gd name="T0" fmla="*/ 56 w 1425"/>
                <a:gd name="T1" fmla="*/ 174 h 582"/>
                <a:gd name="T2" fmla="*/ 56 w 1425"/>
                <a:gd name="T3" fmla="*/ 174 h 582"/>
                <a:gd name="T4" fmla="*/ 712 w 1425"/>
                <a:gd name="T5" fmla="*/ 0 h 582"/>
                <a:gd name="T6" fmla="*/ 1368 w 1425"/>
                <a:gd name="T7" fmla="*/ 174 h 582"/>
                <a:gd name="T8" fmla="*/ 1424 w 1425"/>
                <a:gd name="T9" fmla="*/ 174 h 582"/>
                <a:gd name="T10" fmla="*/ 1424 w 1425"/>
                <a:gd name="T11" fmla="*/ 291 h 582"/>
                <a:gd name="T12" fmla="*/ 712 w 1425"/>
                <a:gd name="T13" fmla="*/ 581 h 582"/>
                <a:gd name="T14" fmla="*/ 0 w 1425"/>
                <a:gd name="T15" fmla="*/ 291 h 582"/>
                <a:gd name="T16" fmla="*/ 0 w 1425"/>
                <a:gd name="T17" fmla="*/ 174 h 582"/>
                <a:gd name="T18" fmla="*/ 56 w 1425"/>
                <a:gd name="T19" fmla="*/ 1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2">
                  <a:moveTo>
                    <a:pt x="56" y="174"/>
                  </a:moveTo>
                  <a:lnTo>
                    <a:pt x="56" y="174"/>
                  </a:lnTo>
                  <a:cubicBezTo>
                    <a:pt x="164" y="71"/>
                    <a:pt x="417" y="0"/>
                    <a:pt x="712" y="0"/>
                  </a:cubicBezTo>
                  <a:cubicBezTo>
                    <a:pt x="1007" y="0"/>
                    <a:pt x="1260" y="71"/>
                    <a:pt x="1368" y="174"/>
                  </a:cubicBezTo>
                  <a:cubicBezTo>
                    <a:pt x="1424" y="174"/>
                    <a:pt x="1424" y="174"/>
                    <a:pt x="1424" y="174"/>
                  </a:cubicBezTo>
                  <a:cubicBezTo>
                    <a:pt x="1424" y="291"/>
                    <a:pt x="1424" y="291"/>
                    <a:pt x="1424" y="291"/>
                  </a:cubicBezTo>
                  <a:cubicBezTo>
                    <a:pt x="1424" y="451"/>
                    <a:pt x="1106" y="581"/>
                    <a:pt x="712" y="581"/>
                  </a:cubicBezTo>
                  <a:cubicBezTo>
                    <a:pt x="319" y="581"/>
                    <a:pt x="0" y="451"/>
                    <a:pt x="0" y="291"/>
                  </a:cubicBezTo>
                  <a:cubicBezTo>
                    <a:pt x="0" y="174"/>
                    <a:pt x="0" y="174"/>
                    <a:pt x="0" y="174"/>
                  </a:cubicBezTo>
                  <a:lnTo>
                    <a:pt x="56" y="174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>
              <a:off x="1032" y="1401"/>
              <a:ext cx="321" cy="132"/>
            </a:xfrm>
            <a:custGeom>
              <a:avLst/>
              <a:gdLst>
                <a:gd name="T0" fmla="*/ 0 w 1425"/>
                <a:gd name="T1" fmla="*/ 291 h 582"/>
                <a:gd name="T2" fmla="*/ 0 w 1425"/>
                <a:gd name="T3" fmla="*/ 291 h 582"/>
                <a:gd name="T4" fmla="*/ 712 w 1425"/>
                <a:gd name="T5" fmla="*/ 581 h 582"/>
                <a:gd name="T6" fmla="*/ 1424 w 1425"/>
                <a:gd name="T7" fmla="*/ 291 h 582"/>
                <a:gd name="T8" fmla="*/ 712 w 1425"/>
                <a:gd name="T9" fmla="*/ 0 h 582"/>
                <a:gd name="T10" fmla="*/ 0 w 1425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2">
                  <a:moveTo>
                    <a:pt x="0" y="291"/>
                  </a:moveTo>
                  <a:lnTo>
                    <a:pt x="0" y="291"/>
                  </a:lnTo>
                  <a:cubicBezTo>
                    <a:pt x="0" y="450"/>
                    <a:pt x="319" y="581"/>
                    <a:pt x="712" y="581"/>
                  </a:cubicBezTo>
                  <a:cubicBezTo>
                    <a:pt x="1106" y="581"/>
                    <a:pt x="1424" y="450"/>
                    <a:pt x="1424" y="291"/>
                  </a:cubicBezTo>
                  <a:cubicBezTo>
                    <a:pt x="1424" y="131"/>
                    <a:pt x="1106" y="0"/>
                    <a:pt x="712" y="0"/>
                  </a:cubicBezTo>
                  <a:cubicBezTo>
                    <a:pt x="319" y="0"/>
                    <a:pt x="0" y="131"/>
                    <a:pt x="0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1053" y="1406"/>
              <a:ext cx="279" cy="109"/>
            </a:xfrm>
            <a:custGeom>
              <a:avLst/>
              <a:gdLst>
                <a:gd name="T0" fmla="*/ 0 w 1233"/>
                <a:gd name="T1" fmla="*/ 243 h 484"/>
                <a:gd name="T2" fmla="*/ 0 w 1233"/>
                <a:gd name="T3" fmla="*/ 243 h 484"/>
                <a:gd name="T4" fmla="*/ 618 w 1233"/>
                <a:gd name="T5" fmla="*/ 483 h 484"/>
                <a:gd name="T6" fmla="*/ 1232 w 1233"/>
                <a:gd name="T7" fmla="*/ 243 h 484"/>
                <a:gd name="T8" fmla="*/ 618 w 1233"/>
                <a:gd name="T9" fmla="*/ 0 h 484"/>
                <a:gd name="T10" fmla="*/ 0 w 1233"/>
                <a:gd name="T11" fmla="*/ 2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0" y="243"/>
                  </a:moveTo>
                  <a:lnTo>
                    <a:pt x="0" y="243"/>
                  </a:lnTo>
                  <a:cubicBezTo>
                    <a:pt x="0" y="375"/>
                    <a:pt x="276" y="483"/>
                    <a:pt x="618" y="483"/>
                  </a:cubicBezTo>
                  <a:cubicBezTo>
                    <a:pt x="955" y="483"/>
                    <a:pt x="1232" y="375"/>
                    <a:pt x="1232" y="243"/>
                  </a:cubicBezTo>
                  <a:cubicBezTo>
                    <a:pt x="1232" y="108"/>
                    <a:pt x="955" y="0"/>
                    <a:pt x="618" y="0"/>
                  </a:cubicBezTo>
                  <a:cubicBezTo>
                    <a:pt x="276" y="0"/>
                    <a:pt x="0" y="108"/>
                    <a:pt x="0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1032" y="1396"/>
              <a:ext cx="321" cy="130"/>
            </a:xfrm>
            <a:custGeom>
              <a:avLst/>
              <a:gdLst>
                <a:gd name="T0" fmla="*/ 56 w 1425"/>
                <a:gd name="T1" fmla="*/ 174 h 582"/>
                <a:gd name="T2" fmla="*/ 56 w 1425"/>
                <a:gd name="T3" fmla="*/ 174 h 582"/>
                <a:gd name="T4" fmla="*/ 712 w 1425"/>
                <a:gd name="T5" fmla="*/ 0 h 582"/>
                <a:gd name="T6" fmla="*/ 1368 w 1425"/>
                <a:gd name="T7" fmla="*/ 174 h 582"/>
                <a:gd name="T8" fmla="*/ 1424 w 1425"/>
                <a:gd name="T9" fmla="*/ 174 h 582"/>
                <a:gd name="T10" fmla="*/ 1424 w 1425"/>
                <a:gd name="T11" fmla="*/ 290 h 582"/>
                <a:gd name="T12" fmla="*/ 712 w 1425"/>
                <a:gd name="T13" fmla="*/ 581 h 582"/>
                <a:gd name="T14" fmla="*/ 0 w 1425"/>
                <a:gd name="T15" fmla="*/ 290 h 582"/>
                <a:gd name="T16" fmla="*/ 0 w 1425"/>
                <a:gd name="T17" fmla="*/ 174 h 582"/>
                <a:gd name="T18" fmla="*/ 56 w 1425"/>
                <a:gd name="T19" fmla="*/ 1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2">
                  <a:moveTo>
                    <a:pt x="56" y="174"/>
                  </a:moveTo>
                  <a:lnTo>
                    <a:pt x="56" y="174"/>
                  </a:lnTo>
                  <a:cubicBezTo>
                    <a:pt x="164" y="71"/>
                    <a:pt x="417" y="0"/>
                    <a:pt x="712" y="0"/>
                  </a:cubicBezTo>
                  <a:cubicBezTo>
                    <a:pt x="1007" y="0"/>
                    <a:pt x="1260" y="71"/>
                    <a:pt x="1368" y="174"/>
                  </a:cubicBezTo>
                  <a:cubicBezTo>
                    <a:pt x="1424" y="174"/>
                    <a:pt x="1424" y="174"/>
                    <a:pt x="1424" y="174"/>
                  </a:cubicBezTo>
                  <a:cubicBezTo>
                    <a:pt x="1424" y="290"/>
                    <a:pt x="1424" y="290"/>
                    <a:pt x="1424" y="290"/>
                  </a:cubicBezTo>
                  <a:cubicBezTo>
                    <a:pt x="1424" y="450"/>
                    <a:pt x="1106" y="581"/>
                    <a:pt x="712" y="581"/>
                  </a:cubicBezTo>
                  <a:cubicBezTo>
                    <a:pt x="319" y="581"/>
                    <a:pt x="0" y="450"/>
                    <a:pt x="0" y="290"/>
                  </a:cubicBezTo>
                  <a:cubicBezTo>
                    <a:pt x="0" y="174"/>
                    <a:pt x="0" y="174"/>
                    <a:pt x="0" y="174"/>
                  </a:cubicBezTo>
                  <a:lnTo>
                    <a:pt x="56" y="174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3" name="Freeform 62"/>
            <p:cNvSpPr>
              <a:spLocks noChangeArrowheads="1"/>
            </p:cNvSpPr>
            <p:nvPr/>
          </p:nvSpPr>
          <p:spPr bwMode="auto">
            <a:xfrm>
              <a:off x="1032" y="1368"/>
              <a:ext cx="321" cy="132"/>
            </a:xfrm>
            <a:custGeom>
              <a:avLst/>
              <a:gdLst>
                <a:gd name="T0" fmla="*/ 0 w 1425"/>
                <a:gd name="T1" fmla="*/ 291 h 582"/>
                <a:gd name="T2" fmla="*/ 0 w 1425"/>
                <a:gd name="T3" fmla="*/ 291 h 582"/>
                <a:gd name="T4" fmla="*/ 712 w 1425"/>
                <a:gd name="T5" fmla="*/ 581 h 582"/>
                <a:gd name="T6" fmla="*/ 1424 w 1425"/>
                <a:gd name="T7" fmla="*/ 291 h 582"/>
                <a:gd name="T8" fmla="*/ 712 w 1425"/>
                <a:gd name="T9" fmla="*/ 0 h 582"/>
                <a:gd name="T10" fmla="*/ 0 w 1425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2">
                  <a:moveTo>
                    <a:pt x="0" y="291"/>
                  </a:moveTo>
                  <a:lnTo>
                    <a:pt x="0" y="291"/>
                  </a:lnTo>
                  <a:cubicBezTo>
                    <a:pt x="0" y="455"/>
                    <a:pt x="319" y="581"/>
                    <a:pt x="712" y="581"/>
                  </a:cubicBezTo>
                  <a:cubicBezTo>
                    <a:pt x="1106" y="581"/>
                    <a:pt x="1424" y="455"/>
                    <a:pt x="1424" y="291"/>
                  </a:cubicBezTo>
                  <a:cubicBezTo>
                    <a:pt x="1424" y="131"/>
                    <a:pt x="1106" y="0"/>
                    <a:pt x="712" y="0"/>
                  </a:cubicBezTo>
                  <a:cubicBezTo>
                    <a:pt x="319" y="0"/>
                    <a:pt x="0" y="131"/>
                    <a:pt x="0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4" name="Freeform 63"/>
            <p:cNvSpPr>
              <a:spLocks noChangeArrowheads="1"/>
            </p:cNvSpPr>
            <p:nvPr/>
          </p:nvSpPr>
          <p:spPr bwMode="auto">
            <a:xfrm>
              <a:off x="1053" y="1373"/>
              <a:ext cx="279" cy="110"/>
            </a:xfrm>
            <a:custGeom>
              <a:avLst/>
              <a:gdLst>
                <a:gd name="T0" fmla="*/ 0 w 1233"/>
                <a:gd name="T1" fmla="*/ 243 h 484"/>
                <a:gd name="T2" fmla="*/ 0 w 1233"/>
                <a:gd name="T3" fmla="*/ 243 h 484"/>
                <a:gd name="T4" fmla="*/ 618 w 1233"/>
                <a:gd name="T5" fmla="*/ 483 h 484"/>
                <a:gd name="T6" fmla="*/ 1232 w 1233"/>
                <a:gd name="T7" fmla="*/ 243 h 484"/>
                <a:gd name="T8" fmla="*/ 618 w 1233"/>
                <a:gd name="T9" fmla="*/ 0 h 484"/>
                <a:gd name="T10" fmla="*/ 0 w 1233"/>
                <a:gd name="T11" fmla="*/ 2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0" y="243"/>
                  </a:moveTo>
                  <a:lnTo>
                    <a:pt x="0" y="243"/>
                  </a:lnTo>
                  <a:cubicBezTo>
                    <a:pt x="0" y="375"/>
                    <a:pt x="276" y="483"/>
                    <a:pt x="618" y="483"/>
                  </a:cubicBezTo>
                  <a:cubicBezTo>
                    <a:pt x="955" y="483"/>
                    <a:pt x="1232" y="375"/>
                    <a:pt x="1232" y="243"/>
                  </a:cubicBezTo>
                  <a:cubicBezTo>
                    <a:pt x="1232" y="108"/>
                    <a:pt x="955" y="0"/>
                    <a:pt x="618" y="0"/>
                  </a:cubicBezTo>
                  <a:cubicBezTo>
                    <a:pt x="276" y="0"/>
                    <a:pt x="0" y="108"/>
                    <a:pt x="0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5" name="Freeform 64"/>
            <p:cNvSpPr>
              <a:spLocks noChangeArrowheads="1"/>
            </p:cNvSpPr>
            <p:nvPr/>
          </p:nvSpPr>
          <p:spPr bwMode="auto">
            <a:xfrm>
              <a:off x="654" y="1495"/>
              <a:ext cx="321" cy="130"/>
            </a:xfrm>
            <a:custGeom>
              <a:avLst/>
              <a:gdLst>
                <a:gd name="T0" fmla="*/ 56 w 1426"/>
                <a:gd name="T1" fmla="*/ 178 h 582"/>
                <a:gd name="T2" fmla="*/ 56 w 1426"/>
                <a:gd name="T3" fmla="*/ 178 h 582"/>
                <a:gd name="T4" fmla="*/ 712 w 1426"/>
                <a:gd name="T5" fmla="*/ 0 h 582"/>
                <a:gd name="T6" fmla="*/ 1368 w 1426"/>
                <a:gd name="T7" fmla="*/ 178 h 582"/>
                <a:gd name="T8" fmla="*/ 1425 w 1426"/>
                <a:gd name="T9" fmla="*/ 178 h 582"/>
                <a:gd name="T10" fmla="*/ 1425 w 1426"/>
                <a:gd name="T11" fmla="*/ 290 h 582"/>
                <a:gd name="T12" fmla="*/ 712 w 1426"/>
                <a:gd name="T13" fmla="*/ 581 h 582"/>
                <a:gd name="T14" fmla="*/ 0 w 1426"/>
                <a:gd name="T15" fmla="*/ 290 h 582"/>
                <a:gd name="T16" fmla="*/ 0 w 1426"/>
                <a:gd name="T17" fmla="*/ 178 h 582"/>
                <a:gd name="T18" fmla="*/ 56 w 1426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56" y="178"/>
                  </a:moveTo>
                  <a:lnTo>
                    <a:pt x="56" y="178"/>
                  </a:lnTo>
                  <a:cubicBezTo>
                    <a:pt x="164" y="75"/>
                    <a:pt x="417" y="0"/>
                    <a:pt x="712" y="0"/>
                  </a:cubicBezTo>
                  <a:cubicBezTo>
                    <a:pt x="1008" y="0"/>
                    <a:pt x="1260" y="75"/>
                    <a:pt x="1368" y="178"/>
                  </a:cubicBezTo>
                  <a:cubicBezTo>
                    <a:pt x="1425" y="178"/>
                    <a:pt x="1425" y="178"/>
                    <a:pt x="1425" y="178"/>
                  </a:cubicBezTo>
                  <a:cubicBezTo>
                    <a:pt x="1425" y="290"/>
                    <a:pt x="1425" y="290"/>
                    <a:pt x="1425" y="290"/>
                  </a:cubicBezTo>
                  <a:cubicBezTo>
                    <a:pt x="1425" y="455"/>
                    <a:pt x="1106" y="581"/>
                    <a:pt x="712" y="581"/>
                  </a:cubicBezTo>
                  <a:cubicBezTo>
                    <a:pt x="318" y="581"/>
                    <a:pt x="0" y="455"/>
                    <a:pt x="0" y="290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56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>
              <a:off x="654" y="1469"/>
              <a:ext cx="321" cy="132"/>
            </a:xfrm>
            <a:custGeom>
              <a:avLst/>
              <a:gdLst>
                <a:gd name="T0" fmla="*/ 0 w 1426"/>
                <a:gd name="T1" fmla="*/ 290 h 581"/>
                <a:gd name="T2" fmla="*/ 0 w 1426"/>
                <a:gd name="T3" fmla="*/ 290 h 581"/>
                <a:gd name="T4" fmla="*/ 712 w 1426"/>
                <a:gd name="T5" fmla="*/ 580 h 581"/>
                <a:gd name="T6" fmla="*/ 1425 w 1426"/>
                <a:gd name="T7" fmla="*/ 290 h 581"/>
                <a:gd name="T8" fmla="*/ 712 w 1426"/>
                <a:gd name="T9" fmla="*/ 0 h 581"/>
                <a:gd name="T10" fmla="*/ 0 w 1426"/>
                <a:gd name="T11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1">
                  <a:moveTo>
                    <a:pt x="0" y="290"/>
                  </a:moveTo>
                  <a:lnTo>
                    <a:pt x="0" y="290"/>
                  </a:lnTo>
                  <a:cubicBezTo>
                    <a:pt x="0" y="449"/>
                    <a:pt x="318" y="580"/>
                    <a:pt x="712" y="580"/>
                  </a:cubicBezTo>
                  <a:cubicBezTo>
                    <a:pt x="1106" y="580"/>
                    <a:pt x="1425" y="449"/>
                    <a:pt x="1425" y="290"/>
                  </a:cubicBezTo>
                  <a:cubicBezTo>
                    <a:pt x="1425" y="131"/>
                    <a:pt x="1106" y="0"/>
                    <a:pt x="712" y="0"/>
                  </a:cubicBezTo>
                  <a:cubicBezTo>
                    <a:pt x="318" y="0"/>
                    <a:pt x="0" y="131"/>
                    <a:pt x="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7" name="Freeform 66"/>
            <p:cNvSpPr>
              <a:spLocks noChangeArrowheads="1"/>
            </p:cNvSpPr>
            <p:nvPr/>
          </p:nvSpPr>
          <p:spPr bwMode="auto">
            <a:xfrm>
              <a:off x="675" y="1472"/>
              <a:ext cx="279" cy="110"/>
            </a:xfrm>
            <a:custGeom>
              <a:avLst/>
              <a:gdLst>
                <a:gd name="T0" fmla="*/ 0 w 1233"/>
                <a:gd name="T1" fmla="*/ 239 h 484"/>
                <a:gd name="T2" fmla="*/ 0 w 1233"/>
                <a:gd name="T3" fmla="*/ 239 h 484"/>
                <a:gd name="T4" fmla="*/ 618 w 1233"/>
                <a:gd name="T5" fmla="*/ 483 h 484"/>
                <a:gd name="T6" fmla="*/ 1232 w 1233"/>
                <a:gd name="T7" fmla="*/ 239 h 484"/>
                <a:gd name="T8" fmla="*/ 618 w 1233"/>
                <a:gd name="T9" fmla="*/ 0 h 484"/>
                <a:gd name="T10" fmla="*/ 0 w 1233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0" y="239"/>
                  </a:moveTo>
                  <a:lnTo>
                    <a:pt x="0" y="239"/>
                  </a:lnTo>
                  <a:cubicBezTo>
                    <a:pt x="0" y="375"/>
                    <a:pt x="276" y="483"/>
                    <a:pt x="618" y="483"/>
                  </a:cubicBezTo>
                  <a:cubicBezTo>
                    <a:pt x="956" y="483"/>
                    <a:pt x="1232" y="375"/>
                    <a:pt x="1232" y="239"/>
                  </a:cubicBezTo>
                  <a:cubicBezTo>
                    <a:pt x="1232" y="108"/>
                    <a:pt x="956" y="0"/>
                    <a:pt x="618" y="0"/>
                  </a:cubicBezTo>
                  <a:cubicBezTo>
                    <a:pt x="276" y="0"/>
                    <a:pt x="0" y="108"/>
                    <a:pt x="0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8" name="Freeform 67"/>
            <p:cNvSpPr>
              <a:spLocks noChangeArrowheads="1"/>
            </p:cNvSpPr>
            <p:nvPr/>
          </p:nvSpPr>
          <p:spPr bwMode="auto">
            <a:xfrm>
              <a:off x="665" y="1461"/>
              <a:ext cx="323" cy="130"/>
            </a:xfrm>
            <a:custGeom>
              <a:avLst/>
              <a:gdLst>
                <a:gd name="T0" fmla="*/ 57 w 1426"/>
                <a:gd name="T1" fmla="*/ 177 h 581"/>
                <a:gd name="T2" fmla="*/ 57 w 1426"/>
                <a:gd name="T3" fmla="*/ 177 h 581"/>
                <a:gd name="T4" fmla="*/ 712 w 1426"/>
                <a:gd name="T5" fmla="*/ 0 h 581"/>
                <a:gd name="T6" fmla="*/ 1368 w 1426"/>
                <a:gd name="T7" fmla="*/ 177 h 581"/>
                <a:gd name="T8" fmla="*/ 1425 w 1426"/>
                <a:gd name="T9" fmla="*/ 177 h 581"/>
                <a:gd name="T10" fmla="*/ 1425 w 1426"/>
                <a:gd name="T11" fmla="*/ 290 h 581"/>
                <a:gd name="T12" fmla="*/ 712 w 1426"/>
                <a:gd name="T13" fmla="*/ 580 h 581"/>
                <a:gd name="T14" fmla="*/ 0 w 1426"/>
                <a:gd name="T15" fmla="*/ 290 h 581"/>
                <a:gd name="T16" fmla="*/ 0 w 1426"/>
                <a:gd name="T17" fmla="*/ 177 h 581"/>
                <a:gd name="T18" fmla="*/ 57 w 1426"/>
                <a:gd name="T19" fmla="*/ 17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1">
                  <a:moveTo>
                    <a:pt x="57" y="177"/>
                  </a:moveTo>
                  <a:lnTo>
                    <a:pt x="57" y="177"/>
                  </a:lnTo>
                  <a:cubicBezTo>
                    <a:pt x="164" y="74"/>
                    <a:pt x="417" y="0"/>
                    <a:pt x="712" y="0"/>
                  </a:cubicBezTo>
                  <a:cubicBezTo>
                    <a:pt x="1008" y="0"/>
                    <a:pt x="1261" y="74"/>
                    <a:pt x="1368" y="177"/>
                  </a:cubicBezTo>
                  <a:cubicBezTo>
                    <a:pt x="1425" y="177"/>
                    <a:pt x="1425" y="177"/>
                    <a:pt x="1425" y="177"/>
                  </a:cubicBezTo>
                  <a:cubicBezTo>
                    <a:pt x="1425" y="290"/>
                    <a:pt x="1425" y="290"/>
                    <a:pt x="1425" y="290"/>
                  </a:cubicBezTo>
                  <a:cubicBezTo>
                    <a:pt x="1425" y="454"/>
                    <a:pt x="1106" y="580"/>
                    <a:pt x="712" y="580"/>
                  </a:cubicBezTo>
                  <a:cubicBezTo>
                    <a:pt x="319" y="580"/>
                    <a:pt x="0" y="454"/>
                    <a:pt x="0" y="290"/>
                  </a:cubicBezTo>
                  <a:cubicBezTo>
                    <a:pt x="0" y="177"/>
                    <a:pt x="0" y="177"/>
                    <a:pt x="0" y="177"/>
                  </a:cubicBezTo>
                  <a:lnTo>
                    <a:pt x="57" y="177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69" name="Freeform 68"/>
            <p:cNvSpPr>
              <a:spLocks noChangeArrowheads="1"/>
            </p:cNvSpPr>
            <p:nvPr/>
          </p:nvSpPr>
          <p:spPr bwMode="auto">
            <a:xfrm>
              <a:off x="665" y="1434"/>
              <a:ext cx="323" cy="130"/>
            </a:xfrm>
            <a:custGeom>
              <a:avLst/>
              <a:gdLst>
                <a:gd name="T0" fmla="*/ 0 w 1426"/>
                <a:gd name="T1" fmla="*/ 290 h 582"/>
                <a:gd name="T2" fmla="*/ 0 w 1426"/>
                <a:gd name="T3" fmla="*/ 290 h 582"/>
                <a:gd name="T4" fmla="*/ 712 w 1426"/>
                <a:gd name="T5" fmla="*/ 581 h 582"/>
                <a:gd name="T6" fmla="*/ 1425 w 1426"/>
                <a:gd name="T7" fmla="*/ 290 h 582"/>
                <a:gd name="T8" fmla="*/ 712 w 1426"/>
                <a:gd name="T9" fmla="*/ 0 h 582"/>
                <a:gd name="T10" fmla="*/ 0 w 1426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0" y="290"/>
                  </a:moveTo>
                  <a:lnTo>
                    <a:pt x="0" y="290"/>
                  </a:lnTo>
                  <a:cubicBezTo>
                    <a:pt x="0" y="450"/>
                    <a:pt x="319" y="581"/>
                    <a:pt x="712" y="581"/>
                  </a:cubicBezTo>
                  <a:cubicBezTo>
                    <a:pt x="1106" y="581"/>
                    <a:pt x="1425" y="450"/>
                    <a:pt x="1425" y="290"/>
                  </a:cubicBezTo>
                  <a:cubicBezTo>
                    <a:pt x="1425" y="131"/>
                    <a:pt x="1106" y="0"/>
                    <a:pt x="712" y="0"/>
                  </a:cubicBezTo>
                  <a:cubicBezTo>
                    <a:pt x="319" y="0"/>
                    <a:pt x="0" y="131"/>
                    <a:pt x="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0" name="Freeform 69"/>
            <p:cNvSpPr>
              <a:spLocks noChangeArrowheads="1"/>
            </p:cNvSpPr>
            <p:nvPr/>
          </p:nvSpPr>
          <p:spPr bwMode="auto">
            <a:xfrm>
              <a:off x="688" y="1438"/>
              <a:ext cx="279" cy="109"/>
            </a:xfrm>
            <a:custGeom>
              <a:avLst/>
              <a:gdLst>
                <a:gd name="T0" fmla="*/ 0 w 1233"/>
                <a:gd name="T1" fmla="*/ 243 h 483"/>
                <a:gd name="T2" fmla="*/ 0 w 1233"/>
                <a:gd name="T3" fmla="*/ 243 h 483"/>
                <a:gd name="T4" fmla="*/ 618 w 1233"/>
                <a:gd name="T5" fmla="*/ 482 h 483"/>
                <a:gd name="T6" fmla="*/ 1232 w 1233"/>
                <a:gd name="T7" fmla="*/ 243 h 483"/>
                <a:gd name="T8" fmla="*/ 618 w 1233"/>
                <a:gd name="T9" fmla="*/ 0 h 483"/>
                <a:gd name="T10" fmla="*/ 0 w 1233"/>
                <a:gd name="T11" fmla="*/ 2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3">
                  <a:moveTo>
                    <a:pt x="0" y="243"/>
                  </a:moveTo>
                  <a:lnTo>
                    <a:pt x="0" y="243"/>
                  </a:lnTo>
                  <a:cubicBezTo>
                    <a:pt x="0" y="374"/>
                    <a:pt x="277" y="482"/>
                    <a:pt x="618" y="482"/>
                  </a:cubicBezTo>
                  <a:cubicBezTo>
                    <a:pt x="956" y="482"/>
                    <a:pt x="1232" y="374"/>
                    <a:pt x="1232" y="243"/>
                  </a:cubicBezTo>
                  <a:cubicBezTo>
                    <a:pt x="1232" y="107"/>
                    <a:pt x="956" y="0"/>
                    <a:pt x="618" y="0"/>
                  </a:cubicBezTo>
                  <a:cubicBezTo>
                    <a:pt x="277" y="0"/>
                    <a:pt x="0" y="107"/>
                    <a:pt x="0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1" name="Freeform 70"/>
            <p:cNvSpPr>
              <a:spLocks noChangeArrowheads="1"/>
            </p:cNvSpPr>
            <p:nvPr/>
          </p:nvSpPr>
          <p:spPr bwMode="auto">
            <a:xfrm>
              <a:off x="665" y="1429"/>
              <a:ext cx="323" cy="130"/>
            </a:xfrm>
            <a:custGeom>
              <a:avLst/>
              <a:gdLst>
                <a:gd name="T0" fmla="*/ 57 w 1426"/>
                <a:gd name="T1" fmla="*/ 174 h 582"/>
                <a:gd name="T2" fmla="*/ 57 w 1426"/>
                <a:gd name="T3" fmla="*/ 174 h 582"/>
                <a:gd name="T4" fmla="*/ 712 w 1426"/>
                <a:gd name="T5" fmla="*/ 0 h 582"/>
                <a:gd name="T6" fmla="*/ 1368 w 1426"/>
                <a:gd name="T7" fmla="*/ 174 h 582"/>
                <a:gd name="T8" fmla="*/ 1425 w 1426"/>
                <a:gd name="T9" fmla="*/ 174 h 582"/>
                <a:gd name="T10" fmla="*/ 1425 w 1426"/>
                <a:gd name="T11" fmla="*/ 291 h 582"/>
                <a:gd name="T12" fmla="*/ 712 w 1426"/>
                <a:gd name="T13" fmla="*/ 581 h 582"/>
                <a:gd name="T14" fmla="*/ 0 w 1426"/>
                <a:gd name="T15" fmla="*/ 291 h 582"/>
                <a:gd name="T16" fmla="*/ 0 w 1426"/>
                <a:gd name="T17" fmla="*/ 174 h 582"/>
                <a:gd name="T18" fmla="*/ 57 w 1426"/>
                <a:gd name="T19" fmla="*/ 1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57" y="174"/>
                  </a:moveTo>
                  <a:lnTo>
                    <a:pt x="57" y="174"/>
                  </a:lnTo>
                  <a:cubicBezTo>
                    <a:pt x="164" y="71"/>
                    <a:pt x="417" y="0"/>
                    <a:pt x="712" y="0"/>
                  </a:cubicBezTo>
                  <a:cubicBezTo>
                    <a:pt x="1008" y="0"/>
                    <a:pt x="1261" y="71"/>
                    <a:pt x="1368" y="174"/>
                  </a:cubicBezTo>
                  <a:cubicBezTo>
                    <a:pt x="1425" y="174"/>
                    <a:pt x="1425" y="174"/>
                    <a:pt x="1425" y="174"/>
                  </a:cubicBezTo>
                  <a:cubicBezTo>
                    <a:pt x="1425" y="291"/>
                    <a:pt x="1425" y="291"/>
                    <a:pt x="1425" y="291"/>
                  </a:cubicBezTo>
                  <a:cubicBezTo>
                    <a:pt x="1425" y="451"/>
                    <a:pt x="1106" y="581"/>
                    <a:pt x="712" y="581"/>
                  </a:cubicBezTo>
                  <a:cubicBezTo>
                    <a:pt x="319" y="581"/>
                    <a:pt x="0" y="451"/>
                    <a:pt x="0" y="291"/>
                  </a:cubicBezTo>
                  <a:cubicBezTo>
                    <a:pt x="0" y="174"/>
                    <a:pt x="0" y="174"/>
                    <a:pt x="0" y="174"/>
                  </a:cubicBezTo>
                  <a:lnTo>
                    <a:pt x="57" y="174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2" name="Freeform 71"/>
            <p:cNvSpPr>
              <a:spLocks noChangeArrowheads="1"/>
            </p:cNvSpPr>
            <p:nvPr/>
          </p:nvSpPr>
          <p:spPr bwMode="auto">
            <a:xfrm>
              <a:off x="665" y="1401"/>
              <a:ext cx="323" cy="132"/>
            </a:xfrm>
            <a:custGeom>
              <a:avLst/>
              <a:gdLst>
                <a:gd name="T0" fmla="*/ 0 w 1426"/>
                <a:gd name="T1" fmla="*/ 291 h 582"/>
                <a:gd name="T2" fmla="*/ 0 w 1426"/>
                <a:gd name="T3" fmla="*/ 291 h 582"/>
                <a:gd name="T4" fmla="*/ 712 w 1426"/>
                <a:gd name="T5" fmla="*/ 581 h 582"/>
                <a:gd name="T6" fmla="*/ 1425 w 1426"/>
                <a:gd name="T7" fmla="*/ 291 h 582"/>
                <a:gd name="T8" fmla="*/ 712 w 1426"/>
                <a:gd name="T9" fmla="*/ 0 h 582"/>
                <a:gd name="T10" fmla="*/ 0 w 1426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0" y="291"/>
                  </a:moveTo>
                  <a:lnTo>
                    <a:pt x="0" y="291"/>
                  </a:lnTo>
                  <a:cubicBezTo>
                    <a:pt x="0" y="450"/>
                    <a:pt x="319" y="581"/>
                    <a:pt x="712" y="581"/>
                  </a:cubicBezTo>
                  <a:cubicBezTo>
                    <a:pt x="1106" y="581"/>
                    <a:pt x="1425" y="450"/>
                    <a:pt x="1425" y="291"/>
                  </a:cubicBezTo>
                  <a:cubicBezTo>
                    <a:pt x="1425" y="131"/>
                    <a:pt x="1106" y="0"/>
                    <a:pt x="712" y="0"/>
                  </a:cubicBezTo>
                  <a:cubicBezTo>
                    <a:pt x="319" y="0"/>
                    <a:pt x="0" y="131"/>
                    <a:pt x="0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3" name="Freeform 72"/>
            <p:cNvSpPr>
              <a:spLocks noChangeArrowheads="1"/>
            </p:cNvSpPr>
            <p:nvPr/>
          </p:nvSpPr>
          <p:spPr bwMode="auto">
            <a:xfrm>
              <a:off x="688" y="1406"/>
              <a:ext cx="279" cy="109"/>
            </a:xfrm>
            <a:custGeom>
              <a:avLst/>
              <a:gdLst>
                <a:gd name="T0" fmla="*/ 0 w 1233"/>
                <a:gd name="T1" fmla="*/ 243 h 484"/>
                <a:gd name="T2" fmla="*/ 0 w 1233"/>
                <a:gd name="T3" fmla="*/ 243 h 484"/>
                <a:gd name="T4" fmla="*/ 618 w 1233"/>
                <a:gd name="T5" fmla="*/ 483 h 484"/>
                <a:gd name="T6" fmla="*/ 1232 w 1233"/>
                <a:gd name="T7" fmla="*/ 243 h 484"/>
                <a:gd name="T8" fmla="*/ 618 w 1233"/>
                <a:gd name="T9" fmla="*/ 0 h 484"/>
                <a:gd name="T10" fmla="*/ 0 w 1233"/>
                <a:gd name="T11" fmla="*/ 2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0" y="243"/>
                  </a:moveTo>
                  <a:lnTo>
                    <a:pt x="0" y="243"/>
                  </a:lnTo>
                  <a:cubicBezTo>
                    <a:pt x="0" y="375"/>
                    <a:pt x="277" y="483"/>
                    <a:pt x="618" y="483"/>
                  </a:cubicBezTo>
                  <a:cubicBezTo>
                    <a:pt x="956" y="483"/>
                    <a:pt x="1232" y="375"/>
                    <a:pt x="1232" y="243"/>
                  </a:cubicBezTo>
                  <a:cubicBezTo>
                    <a:pt x="1232" y="108"/>
                    <a:pt x="956" y="0"/>
                    <a:pt x="618" y="0"/>
                  </a:cubicBezTo>
                  <a:cubicBezTo>
                    <a:pt x="277" y="0"/>
                    <a:pt x="0" y="108"/>
                    <a:pt x="0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4" name="Freeform 73"/>
            <p:cNvSpPr>
              <a:spLocks noChangeArrowheads="1"/>
            </p:cNvSpPr>
            <p:nvPr/>
          </p:nvSpPr>
          <p:spPr bwMode="auto">
            <a:xfrm>
              <a:off x="665" y="1396"/>
              <a:ext cx="323" cy="130"/>
            </a:xfrm>
            <a:custGeom>
              <a:avLst/>
              <a:gdLst>
                <a:gd name="T0" fmla="*/ 57 w 1426"/>
                <a:gd name="T1" fmla="*/ 174 h 582"/>
                <a:gd name="T2" fmla="*/ 57 w 1426"/>
                <a:gd name="T3" fmla="*/ 174 h 582"/>
                <a:gd name="T4" fmla="*/ 712 w 1426"/>
                <a:gd name="T5" fmla="*/ 0 h 582"/>
                <a:gd name="T6" fmla="*/ 1368 w 1426"/>
                <a:gd name="T7" fmla="*/ 174 h 582"/>
                <a:gd name="T8" fmla="*/ 1425 w 1426"/>
                <a:gd name="T9" fmla="*/ 174 h 582"/>
                <a:gd name="T10" fmla="*/ 1425 w 1426"/>
                <a:gd name="T11" fmla="*/ 290 h 582"/>
                <a:gd name="T12" fmla="*/ 712 w 1426"/>
                <a:gd name="T13" fmla="*/ 581 h 582"/>
                <a:gd name="T14" fmla="*/ 0 w 1426"/>
                <a:gd name="T15" fmla="*/ 290 h 582"/>
                <a:gd name="T16" fmla="*/ 0 w 1426"/>
                <a:gd name="T17" fmla="*/ 174 h 582"/>
                <a:gd name="T18" fmla="*/ 57 w 1426"/>
                <a:gd name="T19" fmla="*/ 174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57" y="174"/>
                  </a:moveTo>
                  <a:lnTo>
                    <a:pt x="57" y="174"/>
                  </a:lnTo>
                  <a:cubicBezTo>
                    <a:pt x="164" y="71"/>
                    <a:pt x="417" y="0"/>
                    <a:pt x="712" y="0"/>
                  </a:cubicBezTo>
                  <a:cubicBezTo>
                    <a:pt x="1008" y="0"/>
                    <a:pt x="1261" y="71"/>
                    <a:pt x="1368" y="174"/>
                  </a:cubicBezTo>
                  <a:cubicBezTo>
                    <a:pt x="1425" y="174"/>
                    <a:pt x="1425" y="174"/>
                    <a:pt x="1425" y="174"/>
                  </a:cubicBezTo>
                  <a:cubicBezTo>
                    <a:pt x="1425" y="290"/>
                    <a:pt x="1425" y="290"/>
                    <a:pt x="1425" y="290"/>
                  </a:cubicBezTo>
                  <a:cubicBezTo>
                    <a:pt x="1425" y="450"/>
                    <a:pt x="1106" y="581"/>
                    <a:pt x="712" y="581"/>
                  </a:cubicBezTo>
                  <a:cubicBezTo>
                    <a:pt x="319" y="581"/>
                    <a:pt x="0" y="450"/>
                    <a:pt x="0" y="290"/>
                  </a:cubicBezTo>
                  <a:cubicBezTo>
                    <a:pt x="0" y="174"/>
                    <a:pt x="0" y="174"/>
                    <a:pt x="0" y="174"/>
                  </a:cubicBezTo>
                  <a:lnTo>
                    <a:pt x="57" y="174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5" name="Freeform 74"/>
            <p:cNvSpPr>
              <a:spLocks noChangeArrowheads="1"/>
            </p:cNvSpPr>
            <p:nvPr/>
          </p:nvSpPr>
          <p:spPr bwMode="auto">
            <a:xfrm>
              <a:off x="665" y="1368"/>
              <a:ext cx="323" cy="132"/>
            </a:xfrm>
            <a:custGeom>
              <a:avLst/>
              <a:gdLst>
                <a:gd name="T0" fmla="*/ 0 w 1426"/>
                <a:gd name="T1" fmla="*/ 291 h 582"/>
                <a:gd name="T2" fmla="*/ 0 w 1426"/>
                <a:gd name="T3" fmla="*/ 291 h 582"/>
                <a:gd name="T4" fmla="*/ 712 w 1426"/>
                <a:gd name="T5" fmla="*/ 581 h 582"/>
                <a:gd name="T6" fmla="*/ 1425 w 1426"/>
                <a:gd name="T7" fmla="*/ 291 h 582"/>
                <a:gd name="T8" fmla="*/ 712 w 1426"/>
                <a:gd name="T9" fmla="*/ 0 h 582"/>
                <a:gd name="T10" fmla="*/ 0 w 1426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0" y="291"/>
                  </a:moveTo>
                  <a:lnTo>
                    <a:pt x="0" y="291"/>
                  </a:lnTo>
                  <a:cubicBezTo>
                    <a:pt x="0" y="455"/>
                    <a:pt x="319" y="581"/>
                    <a:pt x="712" y="581"/>
                  </a:cubicBezTo>
                  <a:cubicBezTo>
                    <a:pt x="1106" y="581"/>
                    <a:pt x="1425" y="455"/>
                    <a:pt x="1425" y="291"/>
                  </a:cubicBezTo>
                  <a:cubicBezTo>
                    <a:pt x="1425" y="131"/>
                    <a:pt x="1106" y="0"/>
                    <a:pt x="712" y="0"/>
                  </a:cubicBezTo>
                  <a:cubicBezTo>
                    <a:pt x="319" y="0"/>
                    <a:pt x="0" y="131"/>
                    <a:pt x="0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688" y="1373"/>
              <a:ext cx="279" cy="110"/>
            </a:xfrm>
            <a:custGeom>
              <a:avLst/>
              <a:gdLst>
                <a:gd name="T0" fmla="*/ 0 w 1233"/>
                <a:gd name="T1" fmla="*/ 243 h 484"/>
                <a:gd name="T2" fmla="*/ 0 w 1233"/>
                <a:gd name="T3" fmla="*/ 243 h 484"/>
                <a:gd name="T4" fmla="*/ 618 w 1233"/>
                <a:gd name="T5" fmla="*/ 483 h 484"/>
                <a:gd name="T6" fmla="*/ 1232 w 1233"/>
                <a:gd name="T7" fmla="*/ 243 h 484"/>
                <a:gd name="T8" fmla="*/ 618 w 1233"/>
                <a:gd name="T9" fmla="*/ 0 h 484"/>
                <a:gd name="T10" fmla="*/ 0 w 1233"/>
                <a:gd name="T11" fmla="*/ 2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0" y="243"/>
                  </a:moveTo>
                  <a:lnTo>
                    <a:pt x="0" y="243"/>
                  </a:lnTo>
                  <a:cubicBezTo>
                    <a:pt x="0" y="375"/>
                    <a:pt x="277" y="483"/>
                    <a:pt x="618" y="483"/>
                  </a:cubicBezTo>
                  <a:cubicBezTo>
                    <a:pt x="956" y="483"/>
                    <a:pt x="1232" y="375"/>
                    <a:pt x="1232" y="243"/>
                  </a:cubicBezTo>
                  <a:cubicBezTo>
                    <a:pt x="1232" y="108"/>
                    <a:pt x="956" y="0"/>
                    <a:pt x="618" y="0"/>
                  </a:cubicBezTo>
                  <a:cubicBezTo>
                    <a:pt x="277" y="0"/>
                    <a:pt x="0" y="108"/>
                    <a:pt x="0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7" name="Freeform 76"/>
            <p:cNvSpPr>
              <a:spLocks noChangeArrowheads="1"/>
            </p:cNvSpPr>
            <p:nvPr/>
          </p:nvSpPr>
          <p:spPr bwMode="auto">
            <a:xfrm>
              <a:off x="1043" y="1362"/>
              <a:ext cx="323" cy="132"/>
            </a:xfrm>
            <a:custGeom>
              <a:avLst/>
              <a:gdLst>
                <a:gd name="T0" fmla="*/ 61 w 1430"/>
                <a:gd name="T1" fmla="*/ 179 h 587"/>
                <a:gd name="T2" fmla="*/ 61 w 1430"/>
                <a:gd name="T3" fmla="*/ 179 h 587"/>
                <a:gd name="T4" fmla="*/ 717 w 1430"/>
                <a:gd name="T5" fmla="*/ 0 h 587"/>
                <a:gd name="T6" fmla="*/ 1373 w 1430"/>
                <a:gd name="T7" fmla="*/ 179 h 587"/>
                <a:gd name="T8" fmla="*/ 1429 w 1430"/>
                <a:gd name="T9" fmla="*/ 179 h 587"/>
                <a:gd name="T10" fmla="*/ 1429 w 1430"/>
                <a:gd name="T11" fmla="*/ 291 h 587"/>
                <a:gd name="T12" fmla="*/ 717 w 1430"/>
                <a:gd name="T13" fmla="*/ 586 h 587"/>
                <a:gd name="T14" fmla="*/ 0 w 1430"/>
                <a:gd name="T15" fmla="*/ 291 h 587"/>
                <a:gd name="T16" fmla="*/ 0 w 1430"/>
                <a:gd name="T17" fmla="*/ 179 h 587"/>
                <a:gd name="T18" fmla="*/ 61 w 1430"/>
                <a:gd name="T19" fmla="*/ 17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0" h="587">
                  <a:moveTo>
                    <a:pt x="61" y="179"/>
                  </a:moveTo>
                  <a:lnTo>
                    <a:pt x="61" y="179"/>
                  </a:lnTo>
                  <a:cubicBezTo>
                    <a:pt x="169" y="76"/>
                    <a:pt x="422" y="0"/>
                    <a:pt x="717" y="0"/>
                  </a:cubicBezTo>
                  <a:cubicBezTo>
                    <a:pt x="1007" y="0"/>
                    <a:pt x="1260" y="76"/>
                    <a:pt x="1373" y="179"/>
                  </a:cubicBezTo>
                  <a:cubicBezTo>
                    <a:pt x="1429" y="179"/>
                    <a:pt x="1429" y="179"/>
                    <a:pt x="1429" y="179"/>
                  </a:cubicBezTo>
                  <a:cubicBezTo>
                    <a:pt x="1429" y="291"/>
                    <a:pt x="1429" y="291"/>
                    <a:pt x="1429" y="291"/>
                  </a:cubicBezTo>
                  <a:cubicBezTo>
                    <a:pt x="1429" y="455"/>
                    <a:pt x="1111" y="586"/>
                    <a:pt x="717" y="586"/>
                  </a:cubicBezTo>
                  <a:cubicBezTo>
                    <a:pt x="319" y="586"/>
                    <a:pt x="0" y="455"/>
                    <a:pt x="0" y="291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61" y="179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8" name="Freeform 77"/>
            <p:cNvSpPr>
              <a:spLocks noChangeArrowheads="1"/>
            </p:cNvSpPr>
            <p:nvPr/>
          </p:nvSpPr>
          <p:spPr bwMode="auto">
            <a:xfrm>
              <a:off x="1043" y="1335"/>
              <a:ext cx="323" cy="130"/>
            </a:xfrm>
            <a:custGeom>
              <a:avLst/>
              <a:gdLst>
                <a:gd name="T0" fmla="*/ 0 w 1430"/>
                <a:gd name="T1" fmla="*/ 291 h 582"/>
                <a:gd name="T2" fmla="*/ 0 w 1430"/>
                <a:gd name="T3" fmla="*/ 291 h 582"/>
                <a:gd name="T4" fmla="*/ 717 w 1430"/>
                <a:gd name="T5" fmla="*/ 581 h 582"/>
                <a:gd name="T6" fmla="*/ 1429 w 1430"/>
                <a:gd name="T7" fmla="*/ 291 h 582"/>
                <a:gd name="T8" fmla="*/ 717 w 1430"/>
                <a:gd name="T9" fmla="*/ 0 h 582"/>
                <a:gd name="T10" fmla="*/ 0 w 1430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0" h="582">
                  <a:moveTo>
                    <a:pt x="0" y="291"/>
                  </a:moveTo>
                  <a:lnTo>
                    <a:pt x="0" y="291"/>
                  </a:lnTo>
                  <a:cubicBezTo>
                    <a:pt x="0" y="450"/>
                    <a:pt x="319" y="581"/>
                    <a:pt x="717" y="581"/>
                  </a:cubicBezTo>
                  <a:cubicBezTo>
                    <a:pt x="1111" y="581"/>
                    <a:pt x="1429" y="450"/>
                    <a:pt x="1429" y="291"/>
                  </a:cubicBezTo>
                  <a:cubicBezTo>
                    <a:pt x="1429" y="131"/>
                    <a:pt x="1111" y="0"/>
                    <a:pt x="717" y="0"/>
                  </a:cubicBezTo>
                  <a:cubicBezTo>
                    <a:pt x="319" y="0"/>
                    <a:pt x="0" y="131"/>
                    <a:pt x="0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79" name="Freeform 78"/>
            <p:cNvSpPr>
              <a:spLocks noChangeArrowheads="1"/>
            </p:cNvSpPr>
            <p:nvPr/>
          </p:nvSpPr>
          <p:spPr bwMode="auto">
            <a:xfrm>
              <a:off x="1064" y="1340"/>
              <a:ext cx="279" cy="109"/>
            </a:xfrm>
            <a:custGeom>
              <a:avLst/>
              <a:gdLst>
                <a:gd name="T0" fmla="*/ 0 w 1233"/>
                <a:gd name="T1" fmla="*/ 243 h 483"/>
                <a:gd name="T2" fmla="*/ 0 w 1233"/>
                <a:gd name="T3" fmla="*/ 243 h 483"/>
                <a:gd name="T4" fmla="*/ 618 w 1233"/>
                <a:gd name="T5" fmla="*/ 482 h 483"/>
                <a:gd name="T6" fmla="*/ 1232 w 1233"/>
                <a:gd name="T7" fmla="*/ 243 h 483"/>
                <a:gd name="T8" fmla="*/ 618 w 1233"/>
                <a:gd name="T9" fmla="*/ 0 h 483"/>
                <a:gd name="T10" fmla="*/ 0 w 1233"/>
                <a:gd name="T11" fmla="*/ 2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3">
                  <a:moveTo>
                    <a:pt x="0" y="243"/>
                  </a:moveTo>
                  <a:lnTo>
                    <a:pt x="0" y="243"/>
                  </a:lnTo>
                  <a:cubicBezTo>
                    <a:pt x="0" y="375"/>
                    <a:pt x="276" y="482"/>
                    <a:pt x="618" y="482"/>
                  </a:cubicBezTo>
                  <a:cubicBezTo>
                    <a:pt x="955" y="482"/>
                    <a:pt x="1232" y="375"/>
                    <a:pt x="1232" y="243"/>
                  </a:cubicBezTo>
                  <a:cubicBezTo>
                    <a:pt x="1232" y="108"/>
                    <a:pt x="955" y="0"/>
                    <a:pt x="618" y="0"/>
                  </a:cubicBezTo>
                  <a:cubicBezTo>
                    <a:pt x="276" y="0"/>
                    <a:pt x="0" y="108"/>
                    <a:pt x="0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0" name="Freeform 79"/>
            <p:cNvSpPr>
              <a:spLocks noChangeArrowheads="1"/>
            </p:cNvSpPr>
            <p:nvPr/>
          </p:nvSpPr>
          <p:spPr bwMode="auto">
            <a:xfrm>
              <a:off x="1020" y="1330"/>
              <a:ext cx="323" cy="130"/>
            </a:xfrm>
            <a:custGeom>
              <a:avLst/>
              <a:gdLst>
                <a:gd name="T0" fmla="*/ 56 w 1425"/>
                <a:gd name="T1" fmla="*/ 173 h 581"/>
                <a:gd name="T2" fmla="*/ 56 w 1425"/>
                <a:gd name="T3" fmla="*/ 173 h 581"/>
                <a:gd name="T4" fmla="*/ 712 w 1425"/>
                <a:gd name="T5" fmla="*/ 0 h 581"/>
                <a:gd name="T6" fmla="*/ 1368 w 1425"/>
                <a:gd name="T7" fmla="*/ 173 h 581"/>
                <a:gd name="T8" fmla="*/ 1424 w 1425"/>
                <a:gd name="T9" fmla="*/ 173 h 581"/>
                <a:gd name="T10" fmla="*/ 1424 w 1425"/>
                <a:gd name="T11" fmla="*/ 290 h 581"/>
                <a:gd name="T12" fmla="*/ 712 w 1425"/>
                <a:gd name="T13" fmla="*/ 580 h 581"/>
                <a:gd name="T14" fmla="*/ 0 w 1425"/>
                <a:gd name="T15" fmla="*/ 290 h 581"/>
                <a:gd name="T16" fmla="*/ 0 w 1425"/>
                <a:gd name="T17" fmla="*/ 173 h 581"/>
                <a:gd name="T18" fmla="*/ 56 w 1425"/>
                <a:gd name="T19" fmla="*/ 17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1">
                  <a:moveTo>
                    <a:pt x="56" y="173"/>
                  </a:moveTo>
                  <a:lnTo>
                    <a:pt x="56" y="173"/>
                  </a:lnTo>
                  <a:cubicBezTo>
                    <a:pt x="164" y="70"/>
                    <a:pt x="417" y="0"/>
                    <a:pt x="712" y="0"/>
                  </a:cubicBezTo>
                  <a:cubicBezTo>
                    <a:pt x="1007" y="0"/>
                    <a:pt x="1260" y="70"/>
                    <a:pt x="1368" y="173"/>
                  </a:cubicBezTo>
                  <a:cubicBezTo>
                    <a:pt x="1424" y="173"/>
                    <a:pt x="1424" y="173"/>
                    <a:pt x="1424" y="173"/>
                  </a:cubicBezTo>
                  <a:cubicBezTo>
                    <a:pt x="1424" y="290"/>
                    <a:pt x="1424" y="290"/>
                    <a:pt x="1424" y="290"/>
                  </a:cubicBezTo>
                  <a:cubicBezTo>
                    <a:pt x="1424" y="449"/>
                    <a:pt x="1105" y="580"/>
                    <a:pt x="712" y="580"/>
                  </a:cubicBezTo>
                  <a:cubicBezTo>
                    <a:pt x="318" y="580"/>
                    <a:pt x="0" y="449"/>
                    <a:pt x="0" y="290"/>
                  </a:cubicBezTo>
                  <a:cubicBezTo>
                    <a:pt x="0" y="173"/>
                    <a:pt x="0" y="173"/>
                    <a:pt x="0" y="173"/>
                  </a:cubicBezTo>
                  <a:lnTo>
                    <a:pt x="56" y="173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1" name="Freeform 80"/>
            <p:cNvSpPr>
              <a:spLocks noChangeArrowheads="1"/>
            </p:cNvSpPr>
            <p:nvPr/>
          </p:nvSpPr>
          <p:spPr bwMode="auto">
            <a:xfrm>
              <a:off x="1020" y="1302"/>
              <a:ext cx="323" cy="132"/>
            </a:xfrm>
            <a:custGeom>
              <a:avLst/>
              <a:gdLst>
                <a:gd name="T0" fmla="*/ 0 w 1425"/>
                <a:gd name="T1" fmla="*/ 291 h 583"/>
                <a:gd name="T2" fmla="*/ 0 w 1425"/>
                <a:gd name="T3" fmla="*/ 291 h 583"/>
                <a:gd name="T4" fmla="*/ 712 w 1425"/>
                <a:gd name="T5" fmla="*/ 582 h 583"/>
                <a:gd name="T6" fmla="*/ 1424 w 1425"/>
                <a:gd name="T7" fmla="*/ 291 h 583"/>
                <a:gd name="T8" fmla="*/ 712 w 1425"/>
                <a:gd name="T9" fmla="*/ 0 h 583"/>
                <a:gd name="T10" fmla="*/ 0 w 1425"/>
                <a:gd name="T11" fmla="*/ 29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3">
                  <a:moveTo>
                    <a:pt x="0" y="291"/>
                  </a:moveTo>
                  <a:lnTo>
                    <a:pt x="0" y="291"/>
                  </a:lnTo>
                  <a:cubicBezTo>
                    <a:pt x="0" y="455"/>
                    <a:pt x="318" y="582"/>
                    <a:pt x="712" y="582"/>
                  </a:cubicBezTo>
                  <a:cubicBezTo>
                    <a:pt x="1105" y="582"/>
                    <a:pt x="1424" y="455"/>
                    <a:pt x="1424" y="291"/>
                  </a:cubicBezTo>
                  <a:cubicBezTo>
                    <a:pt x="1424" y="132"/>
                    <a:pt x="1105" y="0"/>
                    <a:pt x="712" y="0"/>
                  </a:cubicBezTo>
                  <a:cubicBezTo>
                    <a:pt x="318" y="0"/>
                    <a:pt x="0" y="132"/>
                    <a:pt x="0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2" name="Freeform 81"/>
            <p:cNvSpPr>
              <a:spLocks noChangeArrowheads="1"/>
            </p:cNvSpPr>
            <p:nvPr/>
          </p:nvSpPr>
          <p:spPr bwMode="auto">
            <a:xfrm>
              <a:off x="1043" y="1307"/>
              <a:ext cx="279" cy="110"/>
            </a:xfrm>
            <a:custGeom>
              <a:avLst/>
              <a:gdLst>
                <a:gd name="T0" fmla="*/ 0 w 1234"/>
                <a:gd name="T1" fmla="*/ 244 h 484"/>
                <a:gd name="T2" fmla="*/ 0 w 1234"/>
                <a:gd name="T3" fmla="*/ 244 h 484"/>
                <a:gd name="T4" fmla="*/ 619 w 1234"/>
                <a:gd name="T5" fmla="*/ 483 h 484"/>
                <a:gd name="T6" fmla="*/ 1233 w 1234"/>
                <a:gd name="T7" fmla="*/ 244 h 484"/>
                <a:gd name="T8" fmla="*/ 619 w 1234"/>
                <a:gd name="T9" fmla="*/ 0 h 484"/>
                <a:gd name="T10" fmla="*/ 0 w 1234"/>
                <a:gd name="T11" fmla="*/ 24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0" y="244"/>
                  </a:moveTo>
                  <a:lnTo>
                    <a:pt x="0" y="244"/>
                  </a:lnTo>
                  <a:cubicBezTo>
                    <a:pt x="0" y="375"/>
                    <a:pt x="277" y="483"/>
                    <a:pt x="619" y="483"/>
                  </a:cubicBezTo>
                  <a:cubicBezTo>
                    <a:pt x="956" y="483"/>
                    <a:pt x="1233" y="375"/>
                    <a:pt x="1233" y="244"/>
                  </a:cubicBezTo>
                  <a:cubicBezTo>
                    <a:pt x="1233" y="108"/>
                    <a:pt x="956" y="0"/>
                    <a:pt x="619" y="0"/>
                  </a:cubicBezTo>
                  <a:cubicBezTo>
                    <a:pt x="277" y="0"/>
                    <a:pt x="0" y="108"/>
                    <a:pt x="0" y="244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3" name="Freeform 82"/>
            <p:cNvSpPr>
              <a:spLocks noChangeArrowheads="1"/>
            </p:cNvSpPr>
            <p:nvPr/>
          </p:nvSpPr>
          <p:spPr bwMode="auto">
            <a:xfrm>
              <a:off x="1050" y="1286"/>
              <a:ext cx="321" cy="132"/>
            </a:xfrm>
            <a:custGeom>
              <a:avLst/>
              <a:gdLst>
                <a:gd name="T0" fmla="*/ 61 w 1430"/>
                <a:gd name="T1" fmla="*/ 178 h 581"/>
                <a:gd name="T2" fmla="*/ 61 w 1430"/>
                <a:gd name="T3" fmla="*/ 178 h 581"/>
                <a:gd name="T4" fmla="*/ 717 w 1430"/>
                <a:gd name="T5" fmla="*/ 0 h 581"/>
                <a:gd name="T6" fmla="*/ 1373 w 1430"/>
                <a:gd name="T7" fmla="*/ 178 h 581"/>
                <a:gd name="T8" fmla="*/ 1429 w 1430"/>
                <a:gd name="T9" fmla="*/ 178 h 581"/>
                <a:gd name="T10" fmla="*/ 1429 w 1430"/>
                <a:gd name="T11" fmla="*/ 290 h 581"/>
                <a:gd name="T12" fmla="*/ 717 w 1430"/>
                <a:gd name="T13" fmla="*/ 580 h 581"/>
                <a:gd name="T14" fmla="*/ 0 w 1430"/>
                <a:gd name="T15" fmla="*/ 290 h 581"/>
                <a:gd name="T16" fmla="*/ 0 w 1430"/>
                <a:gd name="T17" fmla="*/ 178 h 581"/>
                <a:gd name="T18" fmla="*/ 61 w 1430"/>
                <a:gd name="T19" fmla="*/ 178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0" h="581">
                  <a:moveTo>
                    <a:pt x="61" y="178"/>
                  </a:moveTo>
                  <a:lnTo>
                    <a:pt x="61" y="178"/>
                  </a:lnTo>
                  <a:cubicBezTo>
                    <a:pt x="169" y="74"/>
                    <a:pt x="422" y="0"/>
                    <a:pt x="717" y="0"/>
                  </a:cubicBezTo>
                  <a:cubicBezTo>
                    <a:pt x="1008" y="0"/>
                    <a:pt x="1261" y="74"/>
                    <a:pt x="1373" y="178"/>
                  </a:cubicBezTo>
                  <a:cubicBezTo>
                    <a:pt x="1429" y="178"/>
                    <a:pt x="1429" y="178"/>
                    <a:pt x="1429" y="178"/>
                  </a:cubicBezTo>
                  <a:cubicBezTo>
                    <a:pt x="1429" y="290"/>
                    <a:pt x="1429" y="290"/>
                    <a:pt x="1429" y="290"/>
                  </a:cubicBezTo>
                  <a:cubicBezTo>
                    <a:pt x="1429" y="454"/>
                    <a:pt x="1111" y="580"/>
                    <a:pt x="717" y="580"/>
                  </a:cubicBezTo>
                  <a:cubicBezTo>
                    <a:pt x="319" y="580"/>
                    <a:pt x="0" y="454"/>
                    <a:pt x="0" y="290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61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4" name="Freeform 83"/>
            <p:cNvSpPr>
              <a:spLocks noChangeArrowheads="1"/>
            </p:cNvSpPr>
            <p:nvPr/>
          </p:nvSpPr>
          <p:spPr bwMode="auto">
            <a:xfrm>
              <a:off x="1050" y="1261"/>
              <a:ext cx="321" cy="130"/>
            </a:xfrm>
            <a:custGeom>
              <a:avLst/>
              <a:gdLst>
                <a:gd name="T0" fmla="*/ 0 w 1430"/>
                <a:gd name="T1" fmla="*/ 291 h 582"/>
                <a:gd name="T2" fmla="*/ 0 w 1430"/>
                <a:gd name="T3" fmla="*/ 291 h 582"/>
                <a:gd name="T4" fmla="*/ 717 w 1430"/>
                <a:gd name="T5" fmla="*/ 581 h 582"/>
                <a:gd name="T6" fmla="*/ 1429 w 1430"/>
                <a:gd name="T7" fmla="*/ 291 h 582"/>
                <a:gd name="T8" fmla="*/ 717 w 1430"/>
                <a:gd name="T9" fmla="*/ 0 h 582"/>
                <a:gd name="T10" fmla="*/ 0 w 1430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0" h="582">
                  <a:moveTo>
                    <a:pt x="0" y="291"/>
                  </a:moveTo>
                  <a:lnTo>
                    <a:pt x="0" y="291"/>
                  </a:lnTo>
                  <a:cubicBezTo>
                    <a:pt x="0" y="450"/>
                    <a:pt x="319" y="581"/>
                    <a:pt x="717" y="581"/>
                  </a:cubicBezTo>
                  <a:cubicBezTo>
                    <a:pt x="1111" y="581"/>
                    <a:pt x="1429" y="450"/>
                    <a:pt x="1429" y="291"/>
                  </a:cubicBezTo>
                  <a:cubicBezTo>
                    <a:pt x="1429" y="131"/>
                    <a:pt x="1111" y="0"/>
                    <a:pt x="717" y="0"/>
                  </a:cubicBezTo>
                  <a:cubicBezTo>
                    <a:pt x="319" y="0"/>
                    <a:pt x="0" y="131"/>
                    <a:pt x="0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5" name="Freeform 84"/>
            <p:cNvSpPr>
              <a:spLocks noChangeArrowheads="1"/>
            </p:cNvSpPr>
            <p:nvPr/>
          </p:nvSpPr>
          <p:spPr bwMode="auto">
            <a:xfrm>
              <a:off x="1071" y="1265"/>
              <a:ext cx="279" cy="109"/>
            </a:xfrm>
            <a:custGeom>
              <a:avLst/>
              <a:gdLst>
                <a:gd name="T0" fmla="*/ 0 w 1234"/>
                <a:gd name="T1" fmla="*/ 239 h 483"/>
                <a:gd name="T2" fmla="*/ 0 w 1234"/>
                <a:gd name="T3" fmla="*/ 239 h 483"/>
                <a:gd name="T4" fmla="*/ 619 w 1234"/>
                <a:gd name="T5" fmla="*/ 482 h 483"/>
                <a:gd name="T6" fmla="*/ 1233 w 1234"/>
                <a:gd name="T7" fmla="*/ 239 h 483"/>
                <a:gd name="T8" fmla="*/ 619 w 1234"/>
                <a:gd name="T9" fmla="*/ 0 h 483"/>
                <a:gd name="T10" fmla="*/ 0 w 1234"/>
                <a:gd name="T11" fmla="*/ 23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3">
                  <a:moveTo>
                    <a:pt x="0" y="239"/>
                  </a:moveTo>
                  <a:lnTo>
                    <a:pt x="0" y="239"/>
                  </a:lnTo>
                  <a:cubicBezTo>
                    <a:pt x="0" y="375"/>
                    <a:pt x="277" y="482"/>
                    <a:pt x="619" y="482"/>
                  </a:cubicBezTo>
                  <a:cubicBezTo>
                    <a:pt x="956" y="482"/>
                    <a:pt x="1233" y="375"/>
                    <a:pt x="1233" y="239"/>
                  </a:cubicBezTo>
                  <a:cubicBezTo>
                    <a:pt x="1233" y="107"/>
                    <a:pt x="956" y="0"/>
                    <a:pt x="619" y="0"/>
                  </a:cubicBezTo>
                  <a:cubicBezTo>
                    <a:pt x="277" y="0"/>
                    <a:pt x="0" y="107"/>
                    <a:pt x="0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6" name="Freeform 85"/>
            <p:cNvSpPr>
              <a:spLocks noChangeArrowheads="1"/>
            </p:cNvSpPr>
            <p:nvPr/>
          </p:nvSpPr>
          <p:spPr bwMode="auto">
            <a:xfrm>
              <a:off x="1050" y="1250"/>
              <a:ext cx="321" cy="132"/>
            </a:xfrm>
            <a:custGeom>
              <a:avLst/>
              <a:gdLst>
                <a:gd name="T0" fmla="*/ 61 w 1430"/>
                <a:gd name="T1" fmla="*/ 178 h 582"/>
                <a:gd name="T2" fmla="*/ 61 w 1430"/>
                <a:gd name="T3" fmla="*/ 178 h 582"/>
                <a:gd name="T4" fmla="*/ 717 w 1430"/>
                <a:gd name="T5" fmla="*/ 0 h 582"/>
                <a:gd name="T6" fmla="*/ 1373 w 1430"/>
                <a:gd name="T7" fmla="*/ 178 h 582"/>
                <a:gd name="T8" fmla="*/ 1429 w 1430"/>
                <a:gd name="T9" fmla="*/ 178 h 582"/>
                <a:gd name="T10" fmla="*/ 1429 w 1430"/>
                <a:gd name="T11" fmla="*/ 291 h 582"/>
                <a:gd name="T12" fmla="*/ 717 w 1430"/>
                <a:gd name="T13" fmla="*/ 581 h 582"/>
                <a:gd name="T14" fmla="*/ 0 w 1430"/>
                <a:gd name="T15" fmla="*/ 291 h 582"/>
                <a:gd name="T16" fmla="*/ 0 w 1430"/>
                <a:gd name="T17" fmla="*/ 178 h 582"/>
                <a:gd name="T18" fmla="*/ 61 w 1430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0" h="582">
                  <a:moveTo>
                    <a:pt x="61" y="178"/>
                  </a:moveTo>
                  <a:lnTo>
                    <a:pt x="61" y="178"/>
                  </a:lnTo>
                  <a:cubicBezTo>
                    <a:pt x="169" y="75"/>
                    <a:pt x="422" y="0"/>
                    <a:pt x="717" y="0"/>
                  </a:cubicBezTo>
                  <a:cubicBezTo>
                    <a:pt x="1008" y="0"/>
                    <a:pt x="1261" y="75"/>
                    <a:pt x="1373" y="178"/>
                  </a:cubicBezTo>
                  <a:cubicBezTo>
                    <a:pt x="1429" y="178"/>
                    <a:pt x="1429" y="178"/>
                    <a:pt x="1429" y="178"/>
                  </a:cubicBezTo>
                  <a:cubicBezTo>
                    <a:pt x="1429" y="291"/>
                    <a:pt x="1429" y="291"/>
                    <a:pt x="1429" y="291"/>
                  </a:cubicBezTo>
                  <a:cubicBezTo>
                    <a:pt x="1429" y="455"/>
                    <a:pt x="1111" y="581"/>
                    <a:pt x="717" y="581"/>
                  </a:cubicBezTo>
                  <a:cubicBezTo>
                    <a:pt x="319" y="581"/>
                    <a:pt x="0" y="455"/>
                    <a:pt x="0" y="291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61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7" name="Freeform 86"/>
            <p:cNvSpPr>
              <a:spLocks noChangeArrowheads="1"/>
            </p:cNvSpPr>
            <p:nvPr/>
          </p:nvSpPr>
          <p:spPr bwMode="auto">
            <a:xfrm>
              <a:off x="1050" y="1225"/>
              <a:ext cx="321" cy="130"/>
            </a:xfrm>
            <a:custGeom>
              <a:avLst/>
              <a:gdLst>
                <a:gd name="T0" fmla="*/ 0 w 1430"/>
                <a:gd name="T1" fmla="*/ 290 h 582"/>
                <a:gd name="T2" fmla="*/ 0 w 1430"/>
                <a:gd name="T3" fmla="*/ 290 h 582"/>
                <a:gd name="T4" fmla="*/ 717 w 1430"/>
                <a:gd name="T5" fmla="*/ 581 h 582"/>
                <a:gd name="T6" fmla="*/ 1429 w 1430"/>
                <a:gd name="T7" fmla="*/ 290 h 582"/>
                <a:gd name="T8" fmla="*/ 717 w 1430"/>
                <a:gd name="T9" fmla="*/ 0 h 582"/>
                <a:gd name="T10" fmla="*/ 0 w 1430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0" h="582">
                  <a:moveTo>
                    <a:pt x="0" y="290"/>
                  </a:moveTo>
                  <a:lnTo>
                    <a:pt x="0" y="290"/>
                  </a:lnTo>
                  <a:cubicBezTo>
                    <a:pt x="0" y="450"/>
                    <a:pt x="319" y="581"/>
                    <a:pt x="717" y="581"/>
                  </a:cubicBezTo>
                  <a:cubicBezTo>
                    <a:pt x="1111" y="581"/>
                    <a:pt x="1429" y="450"/>
                    <a:pt x="1429" y="290"/>
                  </a:cubicBezTo>
                  <a:cubicBezTo>
                    <a:pt x="1429" y="131"/>
                    <a:pt x="1111" y="0"/>
                    <a:pt x="717" y="0"/>
                  </a:cubicBezTo>
                  <a:cubicBezTo>
                    <a:pt x="319" y="0"/>
                    <a:pt x="0" y="131"/>
                    <a:pt x="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1071" y="1228"/>
              <a:ext cx="279" cy="110"/>
            </a:xfrm>
            <a:custGeom>
              <a:avLst/>
              <a:gdLst>
                <a:gd name="T0" fmla="*/ 0 w 1234"/>
                <a:gd name="T1" fmla="*/ 243 h 483"/>
                <a:gd name="T2" fmla="*/ 0 w 1234"/>
                <a:gd name="T3" fmla="*/ 243 h 483"/>
                <a:gd name="T4" fmla="*/ 619 w 1234"/>
                <a:gd name="T5" fmla="*/ 482 h 483"/>
                <a:gd name="T6" fmla="*/ 1233 w 1234"/>
                <a:gd name="T7" fmla="*/ 243 h 483"/>
                <a:gd name="T8" fmla="*/ 619 w 1234"/>
                <a:gd name="T9" fmla="*/ 0 h 483"/>
                <a:gd name="T10" fmla="*/ 0 w 1234"/>
                <a:gd name="T11" fmla="*/ 2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3">
                  <a:moveTo>
                    <a:pt x="0" y="243"/>
                  </a:moveTo>
                  <a:lnTo>
                    <a:pt x="0" y="243"/>
                  </a:lnTo>
                  <a:cubicBezTo>
                    <a:pt x="0" y="374"/>
                    <a:pt x="277" y="482"/>
                    <a:pt x="619" y="482"/>
                  </a:cubicBezTo>
                  <a:cubicBezTo>
                    <a:pt x="956" y="482"/>
                    <a:pt x="1233" y="374"/>
                    <a:pt x="1233" y="243"/>
                  </a:cubicBezTo>
                  <a:cubicBezTo>
                    <a:pt x="1233" y="107"/>
                    <a:pt x="956" y="0"/>
                    <a:pt x="619" y="0"/>
                  </a:cubicBezTo>
                  <a:cubicBezTo>
                    <a:pt x="277" y="0"/>
                    <a:pt x="0" y="107"/>
                    <a:pt x="0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89" name="Freeform 88"/>
            <p:cNvSpPr>
              <a:spLocks noChangeArrowheads="1"/>
            </p:cNvSpPr>
            <p:nvPr/>
          </p:nvSpPr>
          <p:spPr bwMode="auto">
            <a:xfrm>
              <a:off x="1036" y="1220"/>
              <a:ext cx="323" cy="130"/>
            </a:xfrm>
            <a:custGeom>
              <a:avLst/>
              <a:gdLst>
                <a:gd name="T0" fmla="*/ 57 w 1426"/>
                <a:gd name="T1" fmla="*/ 178 h 582"/>
                <a:gd name="T2" fmla="*/ 57 w 1426"/>
                <a:gd name="T3" fmla="*/ 178 h 582"/>
                <a:gd name="T4" fmla="*/ 713 w 1426"/>
                <a:gd name="T5" fmla="*/ 0 h 582"/>
                <a:gd name="T6" fmla="*/ 1369 w 1426"/>
                <a:gd name="T7" fmla="*/ 178 h 582"/>
                <a:gd name="T8" fmla="*/ 1425 w 1426"/>
                <a:gd name="T9" fmla="*/ 178 h 582"/>
                <a:gd name="T10" fmla="*/ 1425 w 1426"/>
                <a:gd name="T11" fmla="*/ 291 h 582"/>
                <a:gd name="T12" fmla="*/ 713 w 1426"/>
                <a:gd name="T13" fmla="*/ 581 h 582"/>
                <a:gd name="T14" fmla="*/ 0 w 1426"/>
                <a:gd name="T15" fmla="*/ 291 h 582"/>
                <a:gd name="T16" fmla="*/ 0 w 1426"/>
                <a:gd name="T17" fmla="*/ 178 h 582"/>
                <a:gd name="T18" fmla="*/ 57 w 1426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2">
                  <a:moveTo>
                    <a:pt x="57" y="178"/>
                  </a:moveTo>
                  <a:lnTo>
                    <a:pt x="57" y="178"/>
                  </a:lnTo>
                  <a:cubicBezTo>
                    <a:pt x="165" y="75"/>
                    <a:pt x="418" y="0"/>
                    <a:pt x="713" y="0"/>
                  </a:cubicBezTo>
                  <a:cubicBezTo>
                    <a:pt x="1008" y="0"/>
                    <a:pt x="1261" y="75"/>
                    <a:pt x="1369" y="178"/>
                  </a:cubicBezTo>
                  <a:cubicBezTo>
                    <a:pt x="1425" y="178"/>
                    <a:pt x="1425" y="178"/>
                    <a:pt x="1425" y="178"/>
                  </a:cubicBezTo>
                  <a:cubicBezTo>
                    <a:pt x="1425" y="291"/>
                    <a:pt x="1425" y="291"/>
                    <a:pt x="1425" y="291"/>
                  </a:cubicBezTo>
                  <a:cubicBezTo>
                    <a:pt x="1425" y="450"/>
                    <a:pt x="1107" y="581"/>
                    <a:pt x="713" y="581"/>
                  </a:cubicBezTo>
                  <a:cubicBezTo>
                    <a:pt x="319" y="581"/>
                    <a:pt x="0" y="450"/>
                    <a:pt x="0" y="291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57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0" name="Freeform 89"/>
            <p:cNvSpPr>
              <a:spLocks noChangeArrowheads="1"/>
            </p:cNvSpPr>
            <p:nvPr/>
          </p:nvSpPr>
          <p:spPr bwMode="auto">
            <a:xfrm>
              <a:off x="1036" y="1195"/>
              <a:ext cx="323" cy="130"/>
            </a:xfrm>
            <a:custGeom>
              <a:avLst/>
              <a:gdLst>
                <a:gd name="T0" fmla="*/ 0 w 1426"/>
                <a:gd name="T1" fmla="*/ 290 h 582"/>
                <a:gd name="T2" fmla="*/ 0 w 1426"/>
                <a:gd name="T3" fmla="*/ 290 h 582"/>
                <a:gd name="T4" fmla="*/ 713 w 1426"/>
                <a:gd name="T5" fmla="*/ 581 h 582"/>
                <a:gd name="T6" fmla="*/ 1425 w 1426"/>
                <a:gd name="T7" fmla="*/ 290 h 582"/>
                <a:gd name="T8" fmla="*/ 713 w 1426"/>
                <a:gd name="T9" fmla="*/ 0 h 582"/>
                <a:gd name="T10" fmla="*/ 0 w 1426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2">
                  <a:moveTo>
                    <a:pt x="0" y="290"/>
                  </a:moveTo>
                  <a:lnTo>
                    <a:pt x="0" y="290"/>
                  </a:lnTo>
                  <a:cubicBezTo>
                    <a:pt x="0" y="450"/>
                    <a:pt x="319" y="581"/>
                    <a:pt x="713" y="581"/>
                  </a:cubicBezTo>
                  <a:cubicBezTo>
                    <a:pt x="1107" y="581"/>
                    <a:pt x="1425" y="450"/>
                    <a:pt x="1425" y="290"/>
                  </a:cubicBezTo>
                  <a:cubicBezTo>
                    <a:pt x="1425" y="131"/>
                    <a:pt x="1107" y="0"/>
                    <a:pt x="713" y="0"/>
                  </a:cubicBezTo>
                  <a:cubicBezTo>
                    <a:pt x="319" y="0"/>
                    <a:pt x="0" y="131"/>
                    <a:pt x="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1059" y="1199"/>
              <a:ext cx="279" cy="109"/>
            </a:xfrm>
            <a:custGeom>
              <a:avLst/>
              <a:gdLst>
                <a:gd name="T0" fmla="*/ 0 w 1234"/>
                <a:gd name="T1" fmla="*/ 239 h 484"/>
                <a:gd name="T2" fmla="*/ 0 w 1234"/>
                <a:gd name="T3" fmla="*/ 239 h 484"/>
                <a:gd name="T4" fmla="*/ 614 w 1234"/>
                <a:gd name="T5" fmla="*/ 483 h 484"/>
                <a:gd name="T6" fmla="*/ 1233 w 1234"/>
                <a:gd name="T7" fmla="*/ 239 h 484"/>
                <a:gd name="T8" fmla="*/ 614 w 1234"/>
                <a:gd name="T9" fmla="*/ 0 h 484"/>
                <a:gd name="T10" fmla="*/ 0 w 1234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0" y="239"/>
                  </a:moveTo>
                  <a:lnTo>
                    <a:pt x="0" y="239"/>
                  </a:lnTo>
                  <a:cubicBezTo>
                    <a:pt x="0" y="375"/>
                    <a:pt x="277" y="483"/>
                    <a:pt x="614" y="483"/>
                  </a:cubicBezTo>
                  <a:cubicBezTo>
                    <a:pt x="956" y="483"/>
                    <a:pt x="1233" y="375"/>
                    <a:pt x="1233" y="239"/>
                  </a:cubicBezTo>
                  <a:cubicBezTo>
                    <a:pt x="1233" y="108"/>
                    <a:pt x="956" y="0"/>
                    <a:pt x="614" y="0"/>
                  </a:cubicBezTo>
                  <a:cubicBezTo>
                    <a:pt x="277" y="0"/>
                    <a:pt x="0" y="108"/>
                    <a:pt x="0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2" name="Freeform 91"/>
            <p:cNvSpPr>
              <a:spLocks noChangeArrowheads="1"/>
            </p:cNvSpPr>
            <p:nvPr/>
          </p:nvSpPr>
          <p:spPr bwMode="auto">
            <a:xfrm>
              <a:off x="1043" y="1184"/>
              <a:ext cx="323" cy="132"/>
            </a:xfrm>
            <a:custGeom>
              <a:avLst/>
              <a:gdLst>
                <a:gd name="T0" fmla="*/ 61 w 1430"/>
                <a:gd name="T1" fmla="*/ 178 h 582"/>
                <a:gd name="T2" fmla="*/ 61 w 1430"/>
                <a:gd name="T3" fmla="*/ 178 h 582"/>
                <a:gd name="T4" fmla="*/ 717 w 1430"/>
                <a:gd name="T5" fmla="*/ 0 h 582"/>
                <a:gd name="T6" fmla="*/ 1373 w 1430"/>
                <a:gd name="T7" fmla="*/ 178 h 582"/>
                <a:gd name="T8" fmla="*/ 1429 w 1430"/>
                <a:gd name="T9" fmla="*/ 178 h 582"/>
                <a:gd name="T10" fmla="*/ 1429 w 1430"/>
                <a:gd name="T11" fmla="*/ 290 h 582"/>
                <a:gd name="T12" fmla="*/ 717 w 1430"/>
                <a:gd name="T13" fmla="*/ 581 h 582"/>
                <a:gd name="T14" fmla="*/ 0 w 1430"/>
                <a:gd name="T15" fmla="*/ 290 h 582"/>
                <a:gd name="T16" fmla="*/ 0 w 1430"/>
                <a:gd name="T17" fmla="*/ 178 h 582"/>
                <a:gd name="T18" fmla="*/ 61 w 1430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0" h="582">
                  <a:moveTo>
                    <a:pt x="61" y="178"/>
                  </a:moveTo>
                  <a:lnTo>
                    <a:pt x="61" y="178"/>
                  </a:lnTo>
                  <a:cubicBezTo>
                    <a:pt x="169" y="75"/>
                    <a:pt x="422" y="0"/>
                    <a:pt x="717" y="0"/>
                  </a:cubicBezTo>
                  <a:cubicBezTo>
                    <a:pt x="1007" y="0"/>
                    <a:pt x="1260" y="75"/>
                    <a:pt x="1373" y="178"/>
                  </a:cubicBezTo>
                  <a:cubicBezTo>
                    <a:pt x="1429" y="178"/>
                    <a:pt x="1429" y="178"/>
                    <a:pt x="1429" y="178"/>
                  </a:cubicBezTo>
                  <a:cubicBezTo>
                    <a:pt x="1429" y="290"/>
                    <a:pt x="1429" y="290"/>
                    <a:pt x="1429" y="290"/>
                  </a:cubicBezTo>
                  <a:cubicBezTo>
                    <a:pt x="1429" y="454"/>
                    <a:pt x="1111" y="581"/>
                    <a:pt x="717" y="581"/>
                  </a:cubicBezTo>
                  <a:cubicBezTo>
                    <a:pt x="319" y="581"/>
                    <a:pt x="0" y="454"/>
                    <a:pt x="0" y="290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61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3" name="Freeform 92"/>
            <p:cNvSpPr>
              <a:spLocks noChangeArrowheads="1"/>
            </p:cNvSpPr>
            <p:nvPr/>
          </p:nvSpPr>
          <p:spPr bwMode="auto">
            <a:xfrm>
              <a:off x="1043" y="1159"/>
              <a:ext cx="323" cy="130"/>
            </a:xfrm>
            <a:custGeom>
              <a:avLst/>
              <a:gdLst>
                <a:gd name="T0" fmla="*/ 0 w 1430"/>
                <a:gd name="T1" fmla="*/ 290 h 581"/>
                <a:gd name="T2" fmla="*/ 0 w 1430"/>
                <a:gd name="T3" fmla="*/ 290 h 581"/>
                <a:gd name="T4" fmla="*/ 717 w 1430"/>
                <a:gd name="T5" fmla="*/ 580 h 581"/>
                <a:gd name="T6" fmla="*/ 1429 w 1430"/>
                <a:gd name="T7" fmla="*/ 290 h 581"/>
                <a:gd name="T8" fmla="*/ 717 w 1430"/>
                <a:gd name="T9" fmla="*/ 0 h 581"/>
                <a:gd name="T10" fmla="*/ 0 w 1430"/>
                <a:gd name="T11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0" h="581">
                  <a:moveTo>
                    <a:pt x="0" y="290"/>
                  </a:moveTo>
                  <a:lnTo>
                    <a:pt x="0" y="290"/>
                  </a:lnTo>
                  <a:cubicBezTo>
                    <a:pt x="0" y="449"/>
                    <a:pt x="319" y="580"/>
                    <a:pt x="717" y="580"/>
                  </a:cubicBezTo>
                  <a:cubicBezTo>
                    <a:pt x="1111" y="580"/>
                    <a:pt x="1429" y="449"/>
                    <a:pt x="1429" y="290"/>
                  </a:cubicBezTo>
                  <a:cubicBezTo>
                    <a:pt x="1429" y="131"/>
                    <a:pt x="1111" y="0"/>
                    <a:pt x="717" y="0"/>
                  </a:cubicBezTo>
                  <a:cubicBezTo>
                    <a:pt x="319" y="0"/>
                    <a:pt x="0" y="131"/>
                    <a:pt x="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4" name="Freeform 93"/>
            <p:cNvSpPr>
              <a:spLocks noChangeArrowheads="1"/>
            </p:cNvSpPr>
            <p:nvPr/>
          </p:nvSpPr>
          <p:spPr bwMode="auto">
            <a:xfrm>
              <a:off x="1064" y="1162"/>
              <a:ext cx="279" cy="110"/>
            </a:xfrm>
            <a:custGeom>
              <a:avLst/>
              <a:gdLst>
                <a:gd name="T0" fmla="*/ 0 w 1233"/>
                <a:gd name="T1" fmla="*/ 243 h 484"/>
                <a:gd name="T2" fmla="*/ 0 w 1233"/>
                <a:gd name="T3" fmla="*/ 243 h 484"/>
                <a:gd name="T4" fmla="*/ 618 w 1233"/>
                <a:gd name="T5" fmla="*/ 483 h 484"/>
                <a:gd name="T6" fmla="*/ 1232 w 1233"/>
                <a:gd name="T7" fmla="*/ 243 h 484"/>
                <a:gd name="T8" fmla="*/ 618 w 1233"/>
                <a:gd name="T9" fmla="*/ 0 h 484"/>
                <a:gd name="T10" fmla="*/ 0 w 1233"/>
                <a:gd name="T11" fmla="*/ 2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0" y="243"/>
                  </a:moveTo>
                  <a:lnTo>
                    <a:pt x="0" y="243"/>
                  </a:lnTo>
                  <a:cubicBezTo>
                    <a:pt x="0" y="375"/>
                    <a:pt x="276" y="483"/>
                    <a:pt x="618" y="483"/>
                  </a:cubicBezTo>
                  <a:cubicBezTo>
                    <a:pt x="955" y="483"/>
                    <a:pt x="1232" y="375"/>
                    <a:pt x="1232" y="243"/>
                  </a:cubicBezTo>
                  <a:cubicBezTo>
                    <a:pt x="1232" y="108"/>
                    <a:pt x="955" y="0"/>
                    <a:pt x="618" y="0"/>
                  </a:cubicBezTo>
                  <a:cubicBezTo>
                    <a:pt x="276" y="0"/>
                    <a:pt x="0" y="108"/>
                    <a:pt x="0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5" name="Freeform 94"/>
            <p:cNvSpPr>
              <a:spLocks noChangeArrowheads="1"/>
            </p:cNvSpPr>
            <p:nvPr/>
          </p:nvSpPr>
          <p:spPr bwMode="auto">
            <a:xfrm>
              <a:off x="1027" y="1146"/>
              <a:ext cx="325" cy="132"/>
            </a:xfrm>
            <a:custGeom>
              <a:avLst/>
              <a:gdLst>
                <a:gd name="T0" fmla="*/ 61 w 1431"/>
                <a:gd name="T1" fmla="*/ 178 h 582"/>
                <a:gd name="T2" fmla="*/ 61 w 1431"/>
                <a:gd name="T3" fmla="*/ 178 h 582"/>
                <a:gd name="T4" fmla="*/ 717 w 1431"/>
                <a:gd name="T5" fmla="*/ 0 h 582"/>
                <a:gd name="T6" fmla="*/ 1374 w 1431"/>
                <a:gd name="T7" fmla="*/ 178 h 582"/>
                <a:gd name="T8" fmla="*/ 1430 w 1431"/>
                <a:gd name="T9" fmla="*/ 178 h 582"/>
                <a:gd name="T10" fmla="*/ 1430 w 1431"/>
                <a:gd name="T11" fmla="*/ 291 h 582"/>
                <a:gd name="T12" fmla="*/ 717 w 1431"/>
                <a:gd name="T13" fmla="*/ 581 h 582"/>
                <a:gd name="T14" fmla="*/ 0 w 1431"/>
                <a:gd name="T15" fmla="*/ 291 h 582"/>
                <a:gd name="T16" fmla="*/ 0 w 1431"/>
                <a:gd name="T17" fmla="*/ 178 h 582"/>
                <a:gd name="T18" fmla="*/ 61 w 1431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1" h="582">
                  <a:moveTo>
                    <a:pt x="61" y="178"/>
                  </a:moveTo>
                  <a:lnTo>
                    <a:pt x="61" y="178"/>
                  </a:lnTo>
                  <a:cubicBezTo>
                    <a:pt x="169" y="70"/>
                    <a:pt x="422" y="0"/>
                    <a:pt x="717" y="0"/>
                  </a:cubicBezTo>
                  <a:cubicBezTo>
                    <a:pt x="1012" y="0"/>
                    <a:pt x="1261" y="70"/>
                    <a:pt x="1374" y="178"/>
                  </a:cubicBezTo>
                  <a:cubicBezTo>
                    <a:pt x="1430" y="178"/>
                    <a:pt x="1430" y="178"/>
                    <a:pt x="1430" y="178"/>
                  </a:cubicBezTo>
                  <a:cubicBezTo>
                    <a:pt x="1430" y="291"/>
                    <a:pt x="1430" y="291"/>
                    <a:pt x="1430" y="291"/>
                  </a:cubicBezTo>
                  <a:cubicBezTo>
                    <a:pt x="1430" y="450"/>
                    <a:pt x="1111" y="581"/>
                    <a:pt x="717" y="581"/>
                  </a:cubicBezTo>
                  <a:cubicBezTo>
                    <a:pt x="324" y="581"/>
                    <a:pt x="0" y="450"/>
                    <a:pt x="0" y="291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61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6" name="Freeform 95"/>
            <p:cNvSpPr>
              <a:spLocks noChangeArrowheads="1"/>
            </p:cNvSpPr>
            <p:nvPr/>
          </p:nvSpPr>
          <p:spPr bwMode="auto">
            <a:xfrm>
              <a:off x="1027" y="1121"/>
              <a:ext cx="325" cy="130"/>
            </a:xfrm>
            <a:custGeom>
              <a:avLst/>
              <a:gdLst>
                <a:gd name="T0" fmla="*/ 0 w 1431"/>
                <a:gd name="T1" fmla="*/ 290 h 581"/>
                <a:gd name="T2" fmla="*/ 0 w 1431"/>
                <a:gd name="T3" fmla="*/ 290 h 581"/>
                <a:gd name="T4" fmla="*/ 717 w 1431"/>
                <a:gd name="T5" fmla="*/ 580 h 581"/>
                <a:gd name="T6" fmla="*/ 1430 w 1431"/>
                <a:gd name="T7" fmla="*/ 290 h 581"/>
                <a:gd name="T8" fmla="*/ 717 w 1431"/>
                <a:gd name="T9" fmla="*/ 0 h 581"/>
                <a:gd name="T10" fmla="*/ 0 w 1431"/>
                <a:gd name="T11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1" h="581">
                  <a:moveTo>
                    <a:pt x="0" y="290"/>
                  </a:moveTo>
                  <a:lnTo>
                    <a:pt x="0" y="290"/>
                  </a:lnTo>
                  <a:cubicBezTo>
                    <a:pt x="0" y="449"/>
                    <a:pt x="324" y="580"/>
                    <a:pt x="717" y="580"/>
                  </a:cubicBezTo>
                  <a:cubicBezTo>
                    <a:pt x="1111" y="580"/>
                    <a:pt x="1430" y="449"/>
                    <a:pt x="1430" y="290"/>
                  </a:cubicBezTo>
                  <a:cubicBezTo>
                    <a:pt x="1430" y="126"/>
                    <a:pt x="1111" y="0"/>
                    <a:pt x="717" y="0"/>
                  </a:cubicBezTo>
                  <a:cubicBezTo>
                    <a:pt x="324" y="0"/>
                    <a:pt x="0" y="126"/>
                    <a:pt x="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7" name="Freeform 96"/>
            <p:cNvSpPr>
              <a:spLocks noChangeArrowheads="1"/>
            </p:cNvSpPr>
            <p:nvPr/>
          </p:nvSpPr>
          <p:spPr bwMode="auto">
            <a:xfrm>
              <a:off x="1050" y="1124"/>
              <a:ext cx="279" cy="109"/>
            </a:xfrm>
            <a:custGeom>
              <a:avLst/>
              <a:gdLst>
                <a:gd name="T0" fmla="*/ 0 w 1233"/>
                <a:gd name="T1" fmla="*/ 239 h 484"/>
                <a:gd name="T2" fmla="*/ 0 w 1233"/>
                <a:gd name="T3" fmla="*/ 239 h 484"/>
                <a:gd name="T4" fmla="*/ 618 w 1233"/>
                <a:gd name="T5" fmla="*/ 483 h 484"/>
                <a:gd name="T6" fmla="*/ 1232 w 1233"/>
                <a:gd name="T7" fmla="*/ 239 h 484"/>
                <a:gd name="T8" fmla="*/ 618 w 1233"/>
                <a:gd name="T9" fmla="*/ 0 h 484"/>
                <a:gd name="T10" fmla="*/ 0 w 1233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0" y="239"/>
                  </a:moveTo>
                  <a:lnTo>
                    <a:pt x="0" y="239"/>
                  </a:lnTo>
                  <a:cubicBezTo>
                    <a:pt x="0" y="375"/>
                    <a:pt x="276" y="483"/>
                    <a:pt x="618" y="483"/>
                  </a:cubicBezTo>
                  <a:cubicBezTo>
                    <a:pt x="956" y="483"/>
                    <a:pt x="1232" y="375"/>
                    <a:pt x="1232" y="239"/>
                  </a:cubicBezTo>
                  <a:cubicBezTo>
                    <a:pt x="1232" y="108"/>
                    <a:pt x="956" y="0"/>
                    <a:pt x="618" y="0"/>
                  </a:cubicBezTo>
                  <a:cubicBezTo>
                    <a:pt x="276" y="0"/>
                    <a:pt x="0" y="108"/>
                    <a:pt x="0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8" name="Freeform 97"/>
            <p:cNvSpPr>
              <a:spLocks noChangeArrowheads="1"/>
            </p:cNvSpPr>
            <p:nvPr/>
          </p:nvSpPr>
          <p:spPr bwMode="auto">
            <a:xfrm>
              <a:off x="1032" y="1110"/>
              <a:ext cx="321" cy="132"/>
            </a:xfrm>
            <a:custGeom>
              <a:avLst/>
              <a:gdLst>
                <a:gd name="T0" fmla="*/ 56 w 1425"/>
                <a:gd name="T1" fmla="*/ 178 h 582"/>
                <a:gd name="T2" fmla="*/ 56 w 1425"/>
                <a:gd name="T3" fmla="*/ 178 h 582"/>
                <a:gd name="T4" fmla="*/ 712 w 1425"/>
                <a:gd name="T5" fmla="*/ 0 h 582"/>
                <a:gd name="T6" fmla="*/ 1368 w 1425"/>
                <a:gd name="T7" fmla="*/ 178 h 582"/>
                <a:gd name="T8" fmla="*/ 1424 w 1425"/>
                <a:gd name="T9" fmla="*/ 178 h 582"/>
                <a:gd name="T10" fmla="*/ 1424 w 1425"/>
                <a:gd name="T11" fmla="*/ 290 h 582"/>
                <a:gd name="T12" fmla="*/ 712 w 1425"/>
                <a:gd name="T13" fmla="*/ 581 h 582"/>
                <a:gd name="T14" fmla="*/ 0 w 1425"/>
                <a:gd name="T15" fmla="*/ 290 h 582"/>
                <a:gd name="T16" fmla="*/ 0 w 1425"/>
                <a:gd name="T17" fmla="*/ 178 h 582"/>
                <a:gd name="T18" fmla="*/ 56 w 1425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2">
                  <a:moveTo>
                    <a:pt x="56" y="178"/>
                  </a:moveTo>
                  <a:lnTo>
                    <a:pt x="56" y="178"/>
                  </a:lnTo>
                  <a:cubicBezTo>
                    <a:pt x="164" y="75"/>
                    <a:pt x="417" y="0"/>
                    <a:pt x="712" y="0"/>
                  </a:cubicBezTo>
                  <a:cubicBezTo>
                    <a:pt x="1007" y="0"/>
                    <a:pt x="1260" y="75"/>
                    <a:pt x="1368" y="178"/>
                  </a:cubicBezTo>
                  <a:cubicBezTo>
                    <a:pt x="1424" y="178"/>
                    <a:pt x="1424" y="178"/>
                    <a:pt x="1424" y="178"/>
                  </a:cubicBezTo>
                  <a:cubicBezTo>
                    <a:pt x="1424" y="290"/>
                    <a:pt x="1424" y="290"/>
                    <a:pt x="1424" y="290"/>
                  </a:cubicBezTo>
                  <a:cubicBezTo>
                    <a:pt x="1424" y="450"/>
                    <a:pt x="1106" y="581"/>
                    <a:pt x="712" y="581"/>
                  </a:cubicBezTo>
                  <a:cubicBezTo>
                    <a:pt x="319" y="581"/>
                    <a:pt x="0" y="450"/>
                    <a:pt x="0" y="290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56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99" name="Freeform 98"/>
            <p:cNvSpPr>
              <a:spLocks noChangeArrowheads="1"/>
            </p:cNvSpPr>
            <p:nvPr/>
          </p:nvSpPr>
          <p:spPr bwMode="auto">
            <a:xfrm>
              <a:off x="1032" y="1083"/>
              <a:ext cx="321" cy="132"/>
            </a:xfrm>
            <a:custGeom>
              <a:avLst/>
              <a:gdLst>
                <a:gd name="T0" fmla="*/ 0 w 1425"/>
                <a:gd name="T1" fmla="*/ 291 h 583"/>
                <a:gd name="T2" fmla="*/ 0 w 1425"/>
                <a:gd name="T3" fmla="*/ 291 h 583"/>
                <a:gd name="T4" fmla="*/ 712 w 1425"/>
                <a:gd name="T5" fmla="*/ 582 h 583"/>
                <a:gd name="T6" fmla="*/ 1424 w 1425"/>
                <a:gd name="T7" fmla="*/ 291 h 583"/>
                <a:gd name="T8" fmla="*/ 712 w 1425"/>
                <a:gd name="T9" fmla="*/ 0 h 583"/>
                <a:gd name="T10" fmla="*/ 0 w 1425"/>
                <a:gd name="T11" fmla="*/ 29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3">
                  <a:moveTo>
                    <a:pt x="0" y="291"/>
                  </a:moveTo>
                  <a:lnTo>
                    <a:pt x="0" y="291"/>
                  </a:lnTo>
                  <a:cubicBezTo>
                    <a:pt x="0" y="450"/>
                    <a:pt x="319" y="582"/>
                    <a:pt x="712" y="582"/>
                  </a:cubicBezTo>
                  <a:cubicBezTo>
                    <a:pt x="1106" y="582"/>
                    <a:pt x="1424" y="450"/>
                    <a:pt x="1424" y="291"/>
                  </a:cubicBezTo>
                  <a:cubicBezTo>
                    <a:pt x="1424" y="127"/>
                    <a:pt x="1106" y="0"/>
                    <a:pt x="712" y="0"/>
                  </a:cubicBezTo>
                  <a:cubicBezTo>
                    <a:pt x="319" y="0"/>
                    <a:pt x="0" y="127"/>
                    <a:pt x="0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0" name="Freeform 99"/>
            <p:cNvSpPr>
              <a:spLocks noChangeArrowheads="1"/>
            </p:cNvSpPr>
            <p:nvPr/>
          </p:nvSpPr>
          <p:spPr bwMode="auto">
            <a:xfrm>
              <a:off x="1053" y="1090"/>
              <a:ext cx="279" cy="109"/>
            </a:xfrm>
            <a:custGeom>
              <a:avLst/>
              <a:gdLst>
                <a:gd name="T0" fmla="*/ 0 w 1233"/>
                <a:gd name="T1" fmla="*/ 239 h 484"/>
                <a:gd name="T2" fmla="*/ 0 w 1233"/>
                <a:gd name="T3" fmla="*/ 239 h 484"/>
                <a:gd name="T4" fmla="*/ 618 w 1233"/>
                <a:gd name="T5" fmla="*/ 483 h 484"/>
                <a:gd name="T6" fmla="*/ 1232 w 1233"/>
                <a:gd name="T7" fmla="*/ 239 h 484"/>
                <a:gd name="T8" fmla="*/ 618 w 1233"/>
                <a:gd name="T9" fmla="*/ 0 h 484"/>
                <a:gd name="T10" fmla="*/ 0 w 1233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0" y="239"/>
                  </a:moveTo>
                  <a:lnTo>
                    <a:pt x="0" y="239"/>
                  </a:lnTo>
                  <a:cubicBezTo>
                    <a:pt x="0" y="375"/>
                    <a:pt x="276" y="483"/>
                    <a:pt x="618" y="483"/>
                  </a:cubicBezTo>
                  <a:cubicBezTo>
                    <a:pt x="955" y="483"/>
                    <a:pt x="1232" y="375"/>
                    <a:pt x="1232" y="239"/>
                  </a:cubicBezTo>
                  <a:cubicBezTo>
                    <a:pt x="1232" y="108"/>
                    <a:pt x="955" y="0"/>
                    <a:pt x="618" y="0"/>
                  </a:cubicBezTo>
                  <a:cubicBezTo>
                    <a:pt x="276" y="0"/>
                    <a:pt x="0" y="108"/>
                    <a:pt x="0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1" name="Freeform 100"/>
            <p:cNvSpPr>
              <a:spLocks noChangeArrowheads="1"/>
            </p:cNvSpPr>
            <p:nvPr/>
          </p:nvSpPr>
          <p:spPr bwMode="auto">
            <a:xfrm>
              <a:off x="1014" y="1080"/>
              <a:ext cx="323" cy="132"/>
            </a:xfrm>
            <a:custGeom>
              <a:avLst/>
              <a:gdLst>
                <a:gd name="T0" fmla="*/ 56 w 1431"/>
                <a:gd name="T1" fmla="*/ 179 h 583"/>
                <a:gd name="T2" fmla="*/ 56 w 1431"/>
                <a:gd name="T3" fmla="*/ 179 h 583"/>
                <a:gd name="T4" fmla="*/ 712 w 1431"/>
                <a:gd name="T5" fmla="*/ 0 h 583"/>
                <a:gd name="T6" fmla="*/ 1369 w 1431"/>
                <a:gd name="T7" fmla="*/ 179 h 583"/>
                <a:gd name="T8" fmla="*/ 1430 w 1431"/>
                <a:gd name="T9" fmla="*/ 179 h 583"/>
                <a:gd name="T10" fmla="*/ 1430 w 1431"/>
                <a:gd name="T11" fmla="*/ 291 h 583"/>
                <a:gd name="T12" fmla="*/ 712 w 1431"/>
                <a:gd name="T13" fmla="*/ 582 h 583"/>
                <a:gd name="T14" fmla="*/ 0 w 1431"/>
                <a:gd name="T15" fmla="*/ 291 h 583"/>
                <a:gd name="T16" fmla="*/ 0 w 1431"/>
                <a:gd name="T17" fmla="*/ 179 h 583"/>
                <a:gd name="T18" fmla="*/ 56 w 1431"/>
                <a:gd name="T19" fmla="*/ 17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1" h="583">
                  <a:moveTo>
                    <a:pt x="56" y="179"/>
                  </a:moveTo>
                  <a:lnTo>
                    <a:pt x="56" y="179"/>
                  </a:lnTo>
                  <a:cubicBezTo>
                    <a:pt x="169" y="71"/>
                    <a:pt x="422" y="0"/>
                    <a:pt x="712" y="0"/>
                  </a:cubicBezTo>
                  <a:cubicBezTo>
                    <a:pt x="1008" y="0"/>
                    <a:pt x="1261" y="71"/>
                    <a:pt x="1369" y="179"/>
                  </a:cubicBezTo>
                  <a:cubicBezTo>
                    <a:pt x="1430" y="179"/>
                    <a:pt x="1430" y="179"/>
                    <a:pt x="1430" y="179"/>
                  </a:cubicBezTo>
                  <a:cubicBezTo>
                    <a:pt x="1430" y="291"/>
                    <a:pt x="1430" y="291"/>
                    <a:pt x="1430" y="291"/>
                  </a:cubicBezTo>
                  <a:cubicBezTo>
                    <a:pt x="1430" y="451"/>
                    <a:pt x="1106" y="582"/>
                    <a:pt x="712" y="582"/>
                  </a:cubicBezTo>
                  <a:cubicBezTo>
                    <a:pt x="319" y="582"/>
                    <a:pt x="0" y="451"/>
                    <a:pt x="0" y="291"/>
                  </a:cubicBezTo>
                  <a:cubicBezTo>
                    <a:pt x="0" y="179"/>
                    <a:pt x="0" y="179"/>
                    <a:pt x="0" y="179"/>
                  </a:cubicBezTo>
                  <a:lnTo>
                    <a:pt x="56" y="179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2" name="Freeform 101"/>
            <p:cNvSpPr>
              <a:spLocks noChangeArrowheads="1"/>
            </p:cNvSpPr>
            <p:nvPr/>
          </p:nvSpPr>
          <p:spPr bwMode="auto">
            <a:xfrm>
              <a:off x="1014" y="1055"/>
              <a:ext cx="323" cy="130"/>
            </a:xfrm>
            <a:custGeom>
              <a:avLst/>
              <a:gdLst>
                <a:gd name="T0" fmla="*/ 0 w 1431"/>
                <a:gd name="T1" fmla="*/ 291 h 582"/>
                <a:gd name="T2" fmla="*/ 0 w 1431"/>
                <a:gd name="T3" fmla="*/ 291 h 582"/>
                <a:gd name="T4" fmla="*/ 712 w 1431"/>
                <a:gd name="T5" fmla="*/ 581 h 582"/>
                <a:gd name="T6" fmla="*/ 1430 w 1431"/>
                <a:gd name="T7" fmla="*/ 291 h 582"/>
                <a:gd name="T8" fmla="*/ 712 w 1431"/>
                <a:gd name="T9" fmla="*/ 0 h 582"/>
                <a:gd name="T10" fmla="*/ 0 w 1431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1" h="582">
                  <a:moveTo>
                    <a:pt x="0" y="291"/>
                  </a:moveTo>
                  <a:lnTo>
                    <a:pt x="0" y="291"/>
                  </a:lnTo>
                  <a:cubicBezTo>
                    <a:pt x="0" y="450"/>
                    <a:pt x="319" y="581"/>
                    <a:pt x="712" y="581"/>
                  </a:cubicBezTo>
                  <a:cubicBezTo>
                    <a:pt x="1106" y="581"/>
                    <a:pt x="1430" y="450"/>
                    <a:pt x="1430" y="291"/>
                  </a:cubicBezTo>
                  <a:cubicBezTo>
                    <a:pt x="1430" y="127"/>
                    <a:pt x="1106" y="0"/>
                    <a:pt x="712" y="0"/>
                  </a:cubicBezTo>
                  <a:cubicBezTo>
                    <a:pt x="319" y="0"/>
                    <a:pt x="0" y="127"/>
                    <a:pt x="0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3" name="Freeform 102"/>
            <p:cNvSpPr>
              <a:spLocks noChangeArrowheads="1"/>
            </p:cNvSpPr>
            <p:nvPr/>
          </p:nvSpPr>
          <p:spPr bwMode="auto">
            <a:xfrm>
              <a:off x="1036" y="1058"/>
              <a:ext cx="279" cy="109"/>
            </a:xfrm>
            <a:custGeom>
              <a:avLst/>
              <a:gdLst>
                <a:gd name="T0" fmla="*/ 0 w 1234"/>
                <a:gd name="T1" fmla="*/ 239 h 484"/>
                <a:gd name="T2" fmla="*/ 0 w 1234"/>
                <a:gd name="T3" fmla="*/ 239 h 484"/>
                <a:gd name="T4" fmla="*/ 614 w 1234"/>
                <a:gd name="T5" fmla="*/ 483 h 484"/>
                <a:gd name="T6" fmla="*/ 1233 w 1234"/>
                <a:gd name="T7" fmla="*/ 239 h 484"/>
                <a:gd name="T8" fmla="*/ 614 w 1234"/>
                <a:gd name="T9" fmla="*/ 0 h 484"/>
                <a:gd name="T10" fmla="*/ 0 w 1234"/>
                <a:gd name="T11" fmla="*/ 2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0" y="239"/>
                  </a:moveTo>
                  <a:lnTo>
                    <a:pt x="0" y="239"/>
                  </a:lnTo>
                  <a:cubicBezTo>
                    <a:pt x="0" y="375"/>
                    <a:pt x="277" y="483"/>
                    <a:pt x="614" y="483"/>
                  </a:cubicBezTo>
                  <a:cubicBezTo>
                    <a:pt x="957" y="483"/>
                    <a:pt x="1233" y="375"/>
                    <a:pt x="1233" y="239"/>
                  </a:cubicBezTo>
                  <a:cubicBezTo>
                    <a:pt x="1233" y="108"/>
                    <a:pt x="957" y="0"/>
                    <a:pt x="614" y="0"/>
                  </a:cubicBezTo>
                  <a:cubicBezTo>
                    <a:pt x="277" y="0"/>
                    <a:pt x="0" y="108"/>
                    <a:pt x="0" y="239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4" name="Freeform 103"/>
            <p:cNvSpPr>
              <a:spLocks noChangeArrowheads="1"/>
            </p:cNvSpPr>
            <p:nvPr/>
          </p:nvSpPr>
          <p:spPr bwMode="auto">
            <a:xfrm>
              <a:off x="1032" y="1044"/>
              <a:ext cx="321" cy="132"/>
            </a:xfrm>
            <a:custGeom>
              <a:avLst/>
              <a:gdLst>
                <a:gd name="T0" fmla="*/ 56 w 1425"/>
                <a:gd name="T1" fmla="*/ 178 h 582"/>
                <a:gd name="T2" fmla="*/ 56 w 1425"/>
                <a:gd name="T3" fmla="*/ 178 h 582"/>
                <a:gd name="T4" fmla="*/ 712 w 1425"/>
                <a:gd name="T5" fmla="*/ 0 h 582"/>
                <a:gd name="T6" fmla="*/ 1368 w 1425"/>
                <a:gd name="T7" fmla="*/ 178 h 582"/>
                <a:gd name="T8" fmla="*/ 1424 w 1425"/>
                <a:gd name="T9" fmla="*/ 178 h 582"/>
                <a:gd name="T10" fmla="*/ 1424 w 1425"/>
                <a:gd name="T11" fmla="*/ 291 h 582"/>
                <a:gd name="T12" fmla="*/ 712 w 1425"/>
                <a:gd name="T13" fmla="*/ 581 h 582"/>
                <a:gd name="T14" fmla="*/ 0 w 1425"/>
                <a:gd name="T15" fmla="*/ 291 h 582"/>
                <a:gd name="T16" fmla="*/ 0 w 1425"/>
                <a:gd name="T17" fmla="*/ 178 h 582"/>
                <a:gd name="T18" fmla="*/ 56 w 1425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2">
                  <a:moveTo>
                    <a:pt x="56" y="178"/>
                  </a:moveTo>
                  <a:lnTo>
                    <a:pt x="56" y="178"/>
                  </a:lnTo>
                  <a:cubicBezTo>
                    <a:pt x="164" y="75"/>
                    <a:pt x="417" y="0"/>
                    <a:pt x="712" y="0"/>
                  </a:cubicBezTo>
                  <a:cubicBezTo>
                    <a:pt x="1007" y="0"/>
                    <a:pt x="1260" y="75"/>
                    <a:pt x="1368" y="178"/>
                  </a:cubicBezTo>
                  <a:cubicBezTo>
                    <a:pt x="1424" y="178"/>
                    <a:pt x="1424" y="178"/>
                    <a:pt x="1424" y="178"/>
                  </a:cubicBezTo>
                  <a:cubicBezTo>
                    <a:pt x="1424" y="291"/>
                    <a:pt x="1424" y="291"/>
                    <a:pt x="1424" y="291"/>
                  </a:cubicBezTo>
                  <a:cubicBezTo>
                    <a:pt x="1424" y="450"/>
                    <a:pt x="1106" y="581"/>
                    <a:pt x="712" y="581"/>
                  </a:cubicBezTo>
                  <a:cubicBezTo>
                    <a:pt x="319" y="581"/>
                    <a:pt x="0" y="450"/>
                    <a:pt x="0" y="291"/>
                  </a:cubicBezTo>
                  <a:cubicBezTo>
                    <a:pt x="0" y="178"/>
                    <a:pt x="0" y="178"/>
                    <a:pt x="0" y="178"/>
                  </a:cubicBezTo>
                  <a:lnTo>
                    <a:pt x="56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5" name="Freeform 104"/>
            <p:cNvSpPr>
              <a:spLocks noChangeArrowheads="1"/>
            </p:cNvSpPr>
            <p:nvPr/>
          </p:nvSpPr>
          <p:spPr bwMode="auto">
            <a:xfrm>
              <a:off x="1032" y="1019"/>
              <a:ext cx="321" cy="132"/>
            </a:xfrm>
            <a:custGeom>
              <a:avLst/>
              <a:gdLst>
                <a:gd name="T0" fmla="*/ 0 w 1425"/>
                <a:gd name="T1" fmla="*/ 290 h 582"/>
                <a:gd name="T2" fmla="*/ 0 w 1425"/>
                <a:gd name="T3" fmla="*/ 290 h 582"/>
                <a:gd name="T4" fmla="*/ 712 w 1425"/>
                <a:gd name="T5" fmla="*/ 581 h 582"/>
                <a:gd name="T6" fmla="*/ 1424 w 1425"/>
                <a:gd name="T7" fmla="*/ 290 h 582"/>
                <a:gd name="T8" fmla="*/ 712 w 1425"/>
                <a:gd name="T9" fmla="*/ 0 h 582"/>
                <a:gd name="T10" fmla="*/ 0 w 1425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2">
                  <a:moveTo>
                    <a:pt x="0" y="290"/>
                  </a:moveTo>
                  <a:lnTo>
                    <a:pt x="0" y="290"/>
                  </a:lnTo>
                  <a:cubicBezTo>
                    <a:pt x="0" y="450"/>
                    <a:pt x="319" y="581"/>
                    <a:pt x="712" y="581"/>
                  </a:cubicBezTo>
                  <a:cubicBezTo>
                    <a:pt x="1106" y="581"/>
                    <a:pt x="1424" y="450"/>
                    <a:pt x="1424" y="290"/>
                  </a:cubicBezTo>
                  <a:cubicBezTo>
                    <a:pt x="1424" y="126"/>
                    <a:pt x="1106" y="0"/>
                    <a:pt x="712" y="0"/>
                  </a:cubicBezTo>
                  <a:cubicBezTo>
                    <a:pt x="319" y="0"/>
                    <a:pt x="0" y="126"/>
                    <a:pt x="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6" name="Freeform 105"/>
            <p:cNvSpPr>
              <a:spLocks noChangeArrowheads="1"/>
            </p:cNvSpPr>
            <p:nvPr/>
          </p:nvSpPr>
          <p:spPr bwMode="auto">
            <a:xfrm>
              <a:off x="1053" y="1022"/>
              <a:ext cx="279" cy="110"/>
            </a:xfrm>
            <a:custGeom>
              <a:avLst/>
              <a:gdLst>
                <a:gd name="T0" fmla="*/ 0 w 1233"/>
                <a:gd name="T1" fmla="*/ 240 h 484"/>
                <a:gd name="T2" fmla="*/ 0 w 1233"/>
                <a:gd name="T3" fmla="*/ 240 h 484"/>
                <a:gd name="T4" fmla="*/ 618 w 1233"/>
                <a:gd name="T5" fmla="*/ 483 h 484"/>
                <a:gd name="T6" fmla="*/ 1232 w 1233"/>
                <a:gd name="T7" fmla="*/ 240 h 484"/>
                <a:gd name="T8" fmla="*/ 618 w 1233"/>
                <a:gd name="T9" fmla="*/ 0 h 484"/>
                <a:gd name="T10" fmla="*/ 0 w 1233"/>
                <a:gd name="T11" fmla="*/ 24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0" y="240"/>
                  </a:moveTo>
                  <a:lnTo>
                    <a:pt x="0" y="240"/>
                  </a:lnTo>
                  <a:cubicBezTo>
                    <a:pt x="0" y="375"/>
                    <a:pt x="276" y="483"/>
                    <a:pt x="618" y="483"/>
                  </a:cubicBezTo>
                  <a:cubicBezTo>
                    <a:pt x="955" y="483"/>
                    <a:pt x="1232" y="375"/>
                    <a:pt x="1232" y="240"/>
                  </a:cubicBezTo>
                  <a:cubicBezTo>
                    <a:pt x="1232" y="108"/>
                    <a:pt x="955" y="0"/>
                    <a:pt x="618" y="0"/>
                  </a:cubicBezTo>
                  <a:cubicBezTo>
                    <a:pt x="276" y="0"/>
                    <a:pt x="0" y="108"/>
                    <a:pt x="0" y="240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7" name="Freeform 106"/>
            <p:cNvSpPr>
              <a:spLocks noChangeArrowheads="1"/>
            </p:cNvSpPr>
            <p:nvPr/>
          </p:nvSpPr>
          <p:spPr bwMode="auto">
            <a:xfrm>
              <a:off x="1384" y="1006"/>
              <a:ext cx="323" cy="132"/>
            </a:xfrm>
            <a:custGeom>
              <a:avLst/>
              <a:gdLst>
                <a:gd name="T0" fmla="*/ 1368 w 1426"/>
                <a:gd name="T1" fmla="*/ 173 h 581"/>
                <a:gd name="T2" fmla="*/ 1368 w 1426"/>
                <a:gd name="T3" fmla="*/ 173 h 581"/>
                <a:gd name="T4" fmla="*/ 712 w 1426"/>
                <a:gd name="T5" fmla="*/ 0 h 581"/>
                <a:gd name="T6" fmla="*/ 56 w 1426"/>
                <a:gd name="T7" fmla="*/ 173 h 581"/>
                <a:gd name="T8" fmla="*/ 0 w 1426"/>
                <a:gd name="T9" fmla="*/ 173 h 581"/>
                <a:gd name="T10" fmla="*/ 0 w 1426"/>
                <a:gd name="T11" fmla="*/ 290 h 581"/>
                <a:gd name="T12" fmla="*/ 712 w 1426"/>
                <a:gd name="T13" fmla="*/ 580 h 581"/>
                <a:gd name="T14" fmla="*/ 1425 w 1426"/>
                <a:gd name="T15" fmla="*/ 290 h 581"/>
                <a:gd name="T16" fmla="*/ 1425 w 1426"/>
                <a:gd name="T17" fmla="*/ 173 h 581"/>
                <a:gd name="T18" fmla="*/ 1368 w 1426"/>
                <a:gd name="T19" fmla="*/ 17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6" h="581">
                  <a:moveTo>
                    <a:pt x="1368" y="173"/>
                  </a:moveTo>
                  <a:lnTo>
                    <a:pt x="1368" y="173"/>
                  </a:lnTo>
                  <a:cubicBezTo>
                    <a:pt x="1260" y="70"/>
                    <a:pt x="1007" y="0"/>
                    <a:pt x="712" y="0"/>
                  </a:cubicBezTo>
                  <a:cubicBezTo>
                    <a:pt x="417" y="0"/>
                    <a:pt x="164" y="70"/>
                    <a:pt x="56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49"/>
                    <a:pt x="318" y="580"/>
                    <a:pt x="712" y="580"/>
                  </a:cubicBezTo>
                  <a:cubicBezTo>
                    <a:pt x="1106" y="580"/>
                    <a:pt x="1425" y="449"/>
                    <a:pt x="1425" y="290"/>
                  </a:cubicBezTo>
                  <a:cubicBezTo>
                    <a:pt x="1425" y="173"/>
                    <a:pt x="1425" y="173"/>
                    <a:pt x="1425" y="173"/>
                  </a:cubicBezTo>
                  <a:lnTo>
                    <a:pt x="1368" y="173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8" name="Freeform 107"/>
            <p:cNvSpPr>
              <a:spLocks noChangeArrowheads="1"/>
            </p:cNvSpPr>
            <p:nvPr/>
          </p:nvSpPr>
          <p:spPr bwMode="auto">
            <a:xfrm>
              <a:off x="1384" y="979"/>
              <a:ext cx="323" cy="130"/>
            </a:xfrm>
            <a:custGeom>
              <a:avLst/>
              <a:gdLst>
                <a:gd name="T0" fmla="*/ 1425 w 1426"/>
                <a:gd name="T1" fmla="*/ 291 h 583"/>
                <a:gd name="T2" fmla="*/ 1425 w 1426"/>
                <a:gd name="T3" fmla="*/ 291 h 583"/>
                <a:gd name="T4" fmla="*/ 712 w 1426"/>
                <a:gd name="T5" fmla="*/ 582 h 583"/>
                <a:gd name="T6" fmla="*/ 0 w 1426"/>
                <a:gd name="T7" fmla="*/ 291 h 583"/>
                <a:gd name="T8" fmla="*/ 712 w 1426"/>
                <a:gd name="T9" fmla="*/ 0 h 583"/>
                <a:gd name="T10" fmla="*/ 1425 w 1426"/>
                <a:gd name="T11" fmla="*/ 291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6" h="583">
                  <a:moveTo>
                    <a:pt x="1425" y="291"/>
                  </a:moveTo>
                  <a:lnTo>
                    <a:pt x="1425" y="291"/>
                  </a:lnTo>
                  <a:cubicBezTo>
                    <a:pt x="1425" y="455"/>
                    <a:pt x="1106" y="582"/>
                    <a:pt x="712" y="582"/>
                  </a:cubicBezTo>
                  <a:cubicBezTo>
                    <a:pt x="318" y="582"/>
                    <a:pt x="0" y="455"/>
                    <a:pt x="0" y="291"/>
                  </a:cubicBezTo>
                  <a:cubicBezTo>
                    <a:pt x="0" y="132"/>
                    <a:pt x="318" y="0"/>
                    <a:pt x="712" y="0"/>
                  </a:cubicBezTo>
                  <a:cubicBezTo>
                    <a:pt x="1106" y="0"/>
                    <a:pt x="1425" y="132"/>
                    <a:pt x="1425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09" name="Freeform 108"/>
            <p:cNvSpPr>
              <a:spLocks noChangeArrowheads="1"/>
            </p:cNvSpPr>
            <p:nvPr/>
          </p:nvSpPr>
          <p:spPr bwMode="auto">
            <a:xfrm>
              <a:off x="1405" y="984"/>
              <a:ext cx="279" cy="109"/>
            </a:xfrm>
            <a:custGeom>
              <a:avLst/>
              <a:gdLst>
                <a:gd name="T0" fmla="*/ 1232 w 1233"/>
                <a:gd name="T1" fmla="*/ 244 h 484"/>
                <a:gd name="T2" fmla="*/ 1232 w 1233"/>
                <a:gd name="T3" fmla="*/ 244 h 484"/>
                <a:gd name="T4" fmla="*/ 618 w 1233"/>
                <a:gd name="T5" fmla="*/ 483 h 484"/>
                <a:gd name="T6" fmla="*/ 0 w 1233"/>
                <a:gd name="T7" fmla="*/ 244 h 484"/>
                <a:gd name="T8" fmla="*/ 618 w 1233"/>
                <a:gd name="T9" fmla="*/ 0 h 484"/>
                <a:gd name="T10" fmla="*/ 1232 w 1233"/>
                <a:gd name="T11" fmla="*/ 24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1232" y="244"/>
                  </a:moveTo>
                  <a:lnTo>
                    <a:pt x="1232" y="244"/>
                  </a:lnTo>
                  <a:cubicBezTo>
                    <a:pt x="1232" y="375"/>
                    <a:pt x="956" y="483"/>
                    <a:pt x="618" y="483"/>
                  </a:cubicBezTo>
                  <a:cubicBezTo>
                    <a:pt x="276" y="483"/>
                    <a:pt x="0" y="375"/>
                    <a:pt x="0" y="244"/>
                  </a:cubicBezTo>
                  <a:cubicBezTo>
                    <a:pt x="0" y="108"/>
                    <a:pt x="276" y="0"/>
                    <a:pt x="618" y="0"/>
                  </a:cubicBezTo>
                  <a:cubicBezTo>
                    <a:pt x="956" y="0"/>
                    <a:pt x="1232" y="108"/>
                    <a:pt x="1232" y="244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0" name="Freeform 109"/>
            <p:cNvSpPr>
              <a:spLocks noChangeArrowheads="1"/>
            </p:cNvSpPr>
            <p:nvPr/>
          </p:nvSpPr>
          <p:spPr bwMode="auto">
            <a:xfrm>
              <a:off x="1401" y="974"/>
              <a:ext cx="321" cy="130"/>
            </a:xfrm>
            <a:custGeom>
              <a:avLst/>
              <a:gdLst>
                <a:gd name="T0" fmla="*/ 1368 w 1425"/>
                <a:gd name="T1" fmla="*/ 178 h 582"/>
                <a:gd name="T2" fmla="*/ 1368 w 1425"/>
                <a:gd name="T3" fmla="*/ 178 h 582"/>
                <a:gd name="T4" fmla="*/ 712 w 1425"/>
                <a:gd name="T5" fmla="*/ 0 h 582"/>
                <a:gd name="T6" fmla="*/ 56 w 1425"/>
                <a:gd name="T7" fmla="*/ 178 h 582"/>
                <a:gd name="T8" fmla="*/ 0 w 1425"/>
                <a:gd name="T9" fmla="*/ 178 h 582"/>
                <a:gd name="T10" fmla="*/ 0 w 1425"/>
                <a:gd name="T11" fmla="*/ 291 h 582"/>
                <a:gd name="T12" fmla="*/ 712 w 1425"/>
                <a:gd name="T13" fmla="*/ 581 h 582"/>
                <a:gd name="T14" fmla="*/ 1424 w 1425"/>
                <a:gd name="T15" fmla="*/ 291 h 582"/>
                <a:gd name="T16" fmla="*/ 1424 w 1425"/>
                <a:gd name="T17" fmla="*/ 178 h 582"/>
                <a:gd name="T18" fmla="*/ 1368 w 1425"/>
                <a:gd name="T19" fmla="*/ 17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2">
                  <a:moveTo>
                    <a:pt x="1368" y="178"/>
                  </a:moveTo>
                  <a:lnTo>
                    <a:pt x="1368" y="178"/>
                  </a:lnTo>
                  <a:cubicBezTo>
                    <a:pt x="1261" y="70"/>
                    <a:pt x="1007" y="0"/>
                    <a:pt x="712" y="0"/>
                  </a:cubicBezTo>
                  <a:cubicBezTo>
                    <a:pt x="417" y="0"/>
                    <a:pt x="164" y="70"/>
                    <a:pt x="56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450"/>
                    <a:pt x="319" y="581"/>
                    <a:pt x="712" y="581"/>
                  </a:cubicBezTo>
                  <a:cubicBezTo>
                    <a:pt x="1105" y="581"/>
                    <a:pt x="1424" y="450"/>
                    <a:pt x="1424" y="291"/>
                  </a:cubicBezTo>
                  <a:cubicBezTo>
                    <a:pt x="1424" y="178"/>
                    <a:pt x="1424" y="178"/>
                    <a:pt x="1424" y="178"/>
                  </a:cubicBezTo>
                  <a:lnTo>
                    <a:pt x="1368" y="178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1" name="Freeform 110"/>
            <p:cNvSpPr>
              <a:spLocks noChangeArrowheads="1"/>
            </p:cNvSpPr>
            <p:nvPr/>
          </p:nvSpPr>
          <p:spPr bwMode="auto">
            <a:xfrm>
              <a:off x="1401" y="946"/>
              <a:ext cx="321" cy="132"/>
            </a:xfrm>
            <a:custGeom>
              <a:avLst/>
              <a:gdLst>
                <a:gd name="T0" fmla="*/ 1424 w 1425"/>
                <a:gd name="T1" fmla="*/ 295 h 586"/>
                <a:gd name="T2" fmla="*/ 1424 w 1425"/>
                <a:gd name="T3" fmla="*/ 295 h 586"/>
                <a:gd name="T4" fmla="*/ 712 w 1425"/>
                <a:gd name="T5" fmla="*/ 585 h 586"/>
                <a:gd name="T6" fmla="*/ 0 w 1425"/>
                <a:gd name="T7" fmla="*/ 295 h 586"/>
                <a:gd name="T8" fmla="*/ 712 w 1425"/>
                <a:gd name="T9" fmla="*/ 0 h 586"/>
                <a:gd name="T10" fmla="*/ 1424 w 1425"/>
                <a:gd name="T11" fmla="*/ 29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6">
                  <a:moveTo>
                    <a:pt x="1424" y="295"/>
                  </a:moveTo>
                  <a:lnTo>
                    <a:pt x="1424" y="295"/>
                  </a:lnTo>
                  <a:cubicBezTo>
                    <a:pt x="1424" y="454"/>
                    <a:pt x="1105" y="585"/>
                    <a:pt x="712" y="585"/>
                  </a:cubicBezTo>
                  <a:cubicBezTo>
                    <a:pt x="319" y="585"/>
                    <a:pt x="0" y="454"/>
                    <a:pt x="0" y="295"/>
                  </a:cubicBezTo>
                  <a:cubicBezTo>
                    <a:pt x="0" y="131"/>
                    <a:pt x="319" y="0"/>
                    <a:pt x="712" y="0"/>
                  </a:cubicBezTo>
                  <a:cubicBezTo>
                    <a:pt x="1105" y="0"/>
                    <a:pt x="1424" y="131"/>
                    <a:pt x="1424" y="295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2" name="Freeform 111"/>
            <p:cNvSpPr>
              <a:spLocks noChangeArrowheads="1"/>
            </p:cNvSpPr>
            <p:nvPr/>
          </p:nvSpPr>
          <p:spPr bwMode="auto">
            <a:xfrm>
              <a:off x="1423" y="953"/>
              <a:ext cx="279" cy="109"/>
            </a:xfrm>
            <a:custGeom>
              <a:avLst/>
              <a:gdLst>
                <a:gd name="T0" fmla="*/ 1233 w 1234"/>
                <a:gd name="T1" fmla="*/ 240 h 484"/>
                <a:gd name="T2" fmla="*/ 1233 w 1234"/>
                <a:gd name="T3" fmla="*/ 240 h 484"/>
                <a:gd name="T4" fmla="*/ 614 w 1234"/>
                <a:gd name="T5" fmla="*/ 483 h 484"/>
                <a:gd name="T6" fmla="*/ 0 w 1234"/>
                <a:gd name="T7" fmla="*/ 240 h 484"/>
                <a:gd name="T8" fmla="*/ 614 w 1234"/>
                <a:gd name="T9" fmla="*/ 0 h 484"/>
                <a:gd name="T10" fmla="*/ 1233 w 1234"/>
                <a:gd name="T11" fmla="*/ 24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1233" y="240"/>
                  </a:moveTo>
                  <a:lnTo>
                    <a:pt x="1233" y="240"/>
                  </a:lnTo>
                  <a:cubicBezTo>
                    <a:pt x="1233" y="375"/>
                    <a:pt x="957" y="483"/>
                    <a:pt x="614" y="483"/>
                  </a:cubicBezTo>
                  <a:cubicBezTo>
                    <a:pt x="277" y="483"/>
                    <a:pt x="0" y="375"/>
                    <a:pt x="0" y="240"/>
                  </a:cubicBezTo>
                  <a:cubicBezTo>
                    <a:pt x="0" y="108"/>
                    <a:pt x="277" y="0"/>
                    <a:pt x="614" y="0"/>
                  </a:cubicBezTo>
                  <a:cubicBezTo>
                    <a:pt x="957" y="0"/>
                    <a:pt x="1233" y="108"/>
                    <a:pt x="1233" y="240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3" name="Freeform 112"/>
            <p:cNvSpPr>
              <a:spLocks noChangeArrowheads="1"/>
            </p:cNvSpPr>
            <p:nvPr/>
          </p:nvSpPr>
          <p:spPr bwMode="auto">
            <a:xfrm>
              <a:off x="1387" y="932"/>
              <a:ext cx="323" cy="132"/>
            </a:xfrm>
            <a:custGeom>
              <a:avLst/>
              <a:gdLst>
                <a:gd name="T0" fmla="*/ 1368 w 1425"/>
                <a:gd name="T1" fmla="*/ 173 h 582"/>
                <a:gd name="T2" fmla="*/ 1368 w 1425"/>
                <a:gd name="T3" fmla="*/ 173 h 582"/>
                <a:gd name="T4" fmla="*/ 712 w 1425"/>
                <a:gd name="T5" fmla="*/ 0 h 582"/>
                <a:gd name="T6" fmla="*/ 56 w 1425"/>
                <a:gd name="T7" fmla="*/ 173 h 582"/>
                <a:gd name="T8" fmla="*/ 0 w 1425"/>
                <a:gd name="T9" fmla="*/ 173 h 582"/>
                <a:gd name="T10" fmla="*/ 0 w 1425"/>
                <a:gd name="T11" fmla="*/ 290 h 582"/>
                <a:gd name="T12" fmla="*/ 712 w 1425"/>
                <a:gd name="T13" fmla="*/ 581 h 582"/>
                <a:gd name="T14" fmla="*/ 1424 w 1425"/>
                <a:gd name="T15" fmla="*/ 290 h 582"/>
                <a:gd name="T16" fmla="*/ 1424 w 1425"/>
                <a:gd name="T17" fmla="*/ 173 h 582"/>
                <a:gd name="T18" fmla="*/ 1368 w 1425"/>
                <a:gd name="T19" fmla="*/ 17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2">
                  <a:moveTo>
                    <a:pt x="1368" y="173"/>
                  </a:moveTo>
                  <a:lnTo>
                    <a:pt x="1368" y="173"/>
                  </a:lnTo>
                  <a:cubicBezTo>
                    <a:pt x="1260" y="70"/>
                    <a:pt x="1007" y="0"/>
                    <a:pt x="712" y="0"/>
                  </a:cubicBezTo>
                  <a:cubicBezTo>
                    <a:pt x="417" y="0"/>
                    <a:pt x="164" y="70"/>
                    <a:pt x="56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50"/>
                    <a:pt x="318" y="581"/>
                    <a:pt x="712" y="581"/>
                  </a:cubicBezTo>
                  <a:cubicBezTo>
                    <a:pt x="1105" y="581"/>
                    <a:pt x="1424" y="450"/>
                    <a:pt x="1424" y="290"/>
                  </a:cubicBezTo>
                  <a:cubicBezTo>
                    <a:pt x="1424" y="173"/>
                    <a:pt x="1424" y="173"/>
                    <a:pt x="1424" y="173"/>
                  </a:cubicBezTo>
                  <a:lnTo>
                    <a:pt x="1368" y="173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4" name="Freeform 113"/>
            <p:cNvSpPr>
              <a:spLocks noChangeArrowheads="1"/>
            </p:cNvSpPr>
            <p:nvPr/>
          </p:nvSpPr>
          <p:spPr bwMode="auto">
            <a:xfrm>
              <a:off x="1387" y="905"/>
              <a:ext cx="323" cy="130"/>
            </a:xfrm>
            <a:custGeom>
              <a:avLst/>
              <a:gdLst>
                <a:gd name="T0" fmla="*/ 1424 w 1425"/>
                <a:gd name="T1" fmla="*/ 291 h 582"/>
                <a:gd name="T2" fmla="*/ 1424 w 1425"/>
                <a:gd name="T3" fmla="*/ 291 h 582"/>
                <a:gd name="T4" fmla="*/ 712 w 1425"/>
                <a:gd name="T5" fmla="*/ 581 h 582"/>
                <a:gd name="T6" fmla="*/ 0 w 1425"/>
                <a:gd name="T7" fmla="*/ 291 h 582"/>
                <a:gd name="T8" fmla="*/ 712 w 1425"/>
                <a:gd name="T9" fmla="*/ 0 h 582"/>
                <a:gd name="T10" fmla="*/ 1424 w 1425"/>
                <a:gd name="T11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2">
                  <a:moveTo>
                    <a:pt x="1424" y="291"/>
                  </a:moveTo>
                  <a:lnTo>
                    <a:pt x="1424" y="291"/>
                  </a:lnTo>
                  <a:cubicBezTo>
                    <a:pt x="1424" y="451"/>
                    <a:pt x="1105" y="581"/>
                    <a:pt x="712" y="581"/>
                  </a:cubicBezTo>
                  <a:cubicBezTo>
                    <a:pt x="318" y="581"/>
                    <a:pt x="0" y="451"/>
                    <a:pt x="0" y="291"/>
                  </a:cubicBezTo>
                  <a:cubicBezTo>
                    <a:pt x="0" y="132"/>
                    <a:pt x="318" y="0"/>
                    <a:pt x="712" y="0"/>
                  </a:cubicBezTo>
                  <a:cubicBezTo>
                    <a:pt x="1105" y="0"/>
                    <a:pt x="1424" y="132"/>
                    <a:pt x="1424" y="291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5" name="Freeform 114"/>
            <p:cNvSpPr>
              <a:spLocks noChangeArrowheads="1"/>
            </p:cNvSpPr>
            <p:nvPr/>
          </p:nvSpPr>
          <p:spPr bwMode="auto">
            <a:xfrm>
              <a:off x="1408" y="908"/>
              <a:ext cx="279" cy="109"/>
            </a:xfrm>
            <a:custGeom>
              <a:avLst/>
              <a:gdLst>
                <a:gd name="T0" fmla="*/ 1233 w 1234"/>
                <a:gd name="T1" fmla="*/ 244 h 484"/>
                <a:gd name="T2" fmla="*/ 1233 w 1234"/>
                <a:gd name="T3" fmla="*/ 244 h 484"/>
                <a:gd name="T4" fmla="*/ 619 w 1234"/>
                <a:gd name="T5" fmla="*/ 483 h 484"/>
                <a:gd name="T6" fmla="*/ 0 w 1234"/>
                <a:gd name="T7" fmla="*/ 244 h 484"/>
                <a:gd name="T8" fmla="*/ 619 w 1234"/>
                <a:gd name="T9" fmla="*/ 0 h 484"/>
                <a:gd name="T10" fmla="*/ 1233 w 1234"/>
                <a:gd name="T11" fmla="*/ 24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1233" y="244"/>
                  </a:moveTo>
                  <a:lnTo>
                    <a:pt x="1233" y="244"/>
                  </a:lnTo>
                  <a:cubicBezTo>
                    <a:pt x="1233" y="375"/>
                    <a:pt x="957" y="483"/>
                    <a:pt x="619" y="483"/>
                  </a:cubicBezTo>
                  <a:cubicBezTo>
                    <a:pt x="277" y="483"/>
                    <a:pt x="0" y="375"/>
                    <a:pt x="0" y="244"/>
                  </a:cubicBezTo>
                  <a:cubicBezTo>
                    <a:pt x="0" y="108"/>
                    <a:pt x="277" y="0"/>
                    <a:pt x="619" y="0"/>
                  </a:cubicBezTo>
                  <a:cubicBezTo>
                    <a:pt x="957" y="0"/>
                    <a:pt x="1233" y="108"/>
                    <a:pt x="1233" y="244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6" name="Freeform 115"/>
            <p:cNvSpPr>
              <a:spLocks noChangeArrowheads="1"/>
            </p:cNvSpPr>
            <p:nvPr/>
          </p:nvSpPr>
          <p:spPr bwMode="auto">
            <a:xfrm>
              <a:off x="1408" y="900"/>
              <a:ext cx="325" cy="130"/>
            </a:xfrm>
            <a:custGeom>
              <a:avLst/>
              <a:gdLst>
                <a:gd name="T0" fmla="*/ 1374 w 1431"/>
                <a:gd name="T1" fmla="*/ 173 h 582"/>
                <a:gd name="T2" fmla="*/ 1374 w 1431"/>
                <a:gd name="T3" fmla="*/ 173 h 582"/>
                <a:gd name="T4" fmla="*/ 717 w 1431"/>
                <a:gd name="T5" fmla="*/ 0 h 582"/>
                <a:gd name="T6" fmla="*/ 61 w 1431"/>
                <a:gd name="T7" fmla="*/ 173 h 582"/>
                <a:gd name="T8" fmla="*/ 0 w 1431"/>
                <a:gd name="T9" fmla="*/ 173 h 582"/>
                <a:gd name="T10" fmla="*/ 0 w 1431"/>
                <a:gd name="T11" fmla="*/ 290 h 582"/>
                <a:gd name="T12" fmla="*/ 717 w 1431"/>
                <a:gd name="T13" fmla="*/ 581 h 582"/>
                <a:gd name="T14" fmla="*/ 1430 w 1431"/>
                <a:gd name="T15" fmla="*/ 290 h 582"/>
                <a:gd name="T16" fmla="*/ 1430 w 1431"/>
                <a:gd name="T17" fmla="*/ 173 h 582"/>
                <a:gd name="T18" fmla="*/ 1374 w 1431"/>
                <a:gd name="T19" fmla="*/ 17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1" h="582">
                  <a:moveTo>
                    <a:pt x="1374" y="173"/>
                  </a:moveTo>
                  <a:lnTo>
                    <a:pt x="1374" y="173"/>
                  </a:lnTo>
                  <a:cubicBezTo>
                    <a:pt x="1261" y="71"/>
                    <a:pt x="1008" y="0"/>
                    <a:pt x="717" y="0"/>
                  </a:cubicBezTo>
                  <a:cubicBezTo>
                    <a:pt x="422" y="0"/>
                    <a:pt x="169" y="71"/>
                    <a:pt x="61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50"/>
                    <a:pt x="324" y="581"/>
                    <a:pt x="717" y="581"/>
                  </a:cubicBezTo>
                  <a:cubicBezTo>
                    <a:pt x="1111" y="581"/>
                    <a:pt x="1430" y="450"/>
                    <a:pt x="1430" y="290"/>
                  </a:cubicBezTo>
                  <a:cubicBezTo>
                    <a:pt x="1430" y="173"/>
                    <a:pt x="1430" y="173"/>
                    <a:pt x="1430" y="173"/>
                  </a:cubicBezTo>
                  <a:lnTo>
                    <a:pt x="1374" y="173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7" name="Freeform 116"/>
            <p:cNvSpPr>
              <a:spLocks noChangeArrowheads="1"/>
            </p:cNvSpPr>
            <p:nvPr/>
          </p:nvSpPr>
          <p:spPr bwMode="auto">
            <a:xfrm>
              <a:off x="1408" y="872"/>
              <a:ext cx="325" cy="132"/>
            </a:xfrm>
            <a:custGeom>
              <a:avLst/>
              <a:gdLst>
                <a:gd name="T0" fmla="*/ 1430 w 1431"/>
                <a:gd name="T1" fmla="*/ 290 h 582"/>
                <a:gd name="T2" fmla="*/ 1430 w 1431"/>
                <a:gd name="T3" fmla="*/ 290 h 582"/>
                <a:gd name="T4" fmla="*/ 717 w 1431"/>
                <a:gd name="T5" fmla="*/ 581 h 582"/>
                <a:gd name="T6" fmla="*/ 0 w 1431"/>
                <a:gd name="T7" fmla="*/ 290 h 582"/>
                <a:gd name="T8" fmla="*/ 717 w 1431"/>
                <a:gd name="T9" fmla="*/ 0 h 582"/>
                <a:gd name="T10" fmla="*/ 1430 w 1431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1" h="582">
                  <a:moveTo>
                    <a:pt x="1430" y="290"/>
                  </a:moveTo>
                  <a:lnTo>
                    <a:pt x="1430" y="290"/>
                  </a:lnTo>
                  <a:cubicBezTo>
                    <a:pt x="1430" y="454"/>
                    <a:pt x="1111" y="581"/>
                    <a:pt x="717" y="581"/>
                  </a:cubicBezTo>
                  <a:cubicBezTo>
                    <a:pt x="324" y="581"/>
                    <a:pt x="0" y="454"/>
                    <a:pt x="0" y="290"/>
                  </a:cubicBezTo>
                  <a:cubicBezTo>
                    <a:pt x="0" y="131"/>
                    <a:pt x="324" y="0"/>
                    <a:pt x="717" y="0"/>
                  </a:cubicBezTo>
                  <a:cubicBezTo>
                    <a:pt x="1111" y="0"/>
                    <a:pt x="1430" y="131"/>
                    <a:pt x="1430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8" name="Freeform 117"/>
            <p:cNvSpPr>
              <a:spLocks noChangeArrowheads="1"/>
            </p:cNvSpPr>
            <p:nvPr/>
          </p:nvSpPr>
          <p:spPr bwMode="auto">
            <a:xfrm>
              <a:off x="1432" y="877"/>
              <a:ext cx="279" cy="109"/>
            </a:xfrm>
            <a:custGeom>
              <a:avLst/>
              <a:gdLst>
                <a:gd name="T0" fmla="*/ 1232 w 1233"/>
                <a:gd name="T1" fmla="*/ 243 h 484"/>
                <a:gd name="T2" fmla="*/ 1232 w 1233"/>
                <a:gd name="T3" fmla="*/ 243 h 484"/>
                <a:gd name="T4" fmla="*/ 618 w 1233"/>
                <a:gd name="T5" fmla="*/ 483 h 484"/>
                <a:gd name="T6" fmla="*/ 0 w 1233"/>
                <a:gd name="T7" fmla="*/ 243 h 484"/>
                <a:gd name="T8" fmla="*/ 618 w 1233"/>
                <a:gd name="T9" fmla="*/ 0 h 484"/>
                <a:gd name="T10" fmla="*/ 1232 w 1233"/>
                <a:gd name="T11" fmla="*/ 24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4">
                  <a:moveTo>
                    <a:pt x="1232" y="243"/>
                  </a:moveTo>
                  <a:lnTo>
                    <a:pt x="1232" y="243"/>
                  </a:lnTo>
                  <a:cubicBezTo>
                    <a:pt x="1232" y="375"/>
                    <a:pt x="956" y="483"/>
                    <a:pt x="618" y="483"/>
                  </a:cubicBezTo>
                  <a:cubicBezTo>
                    <a:pt x="276" y="483"/>
                    <a:pt x="0" y="375"/>
                    <a:pt x="0" y="243"/>
                  </a:cubicBezTo>
                  <a:cubicBezTo>
                    <a:pt x="0" y="108"/>
                    <a:pt x="276" y="0"/>
                    <a:pt x="618" y="0"/>
                  </a:cubicBezTo>
                  <a:cubicBezTo>
                    <a:pt x="956" y="0"/>
                    <a:pt x="1232" y="108"/>
                    <a:pt x="1232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19" name="Freeform 118"/>
            <p:cNvSpPr>
              <a:spLocks noChangeArrowheads="1"/>
            </p:cNvSpPr>
            <p:nvPr/>
          </p:nvSpPr>
          <p:spPr bwMode="auto">
            <a:xfrm>
              <a:off x="1417" y="866"/>
              <a:ext cx="323" cy="132"/>
            </a:xfrm>
            <a:custGeom>
              <a:avLst/>
              <a:gdLst>
                <a:gd name="T0" fmla="*/ 1373 w 1430"/>
                <a:gd name="T1" fmla="*/ 177 h 586"/>
                <a:gd name="T2" fmla="*/ 1373 w 1430"/>
                <a:gd name="T3" fmla="*/ 177 h 586"/>
                <a:gd name="T4" fmla="*/ 717 w 1430"/>
                <a:gd name="T5" fmla="*/ 0 h 586"/>
                <a:gd name="T6" fmla="*/ 61 w 1430"/>
                <a:gd name="T7" fmla="*/ 177 h 586"/>
                <a:gd name="T8" fmla="*/ 0 w 1430"/>
                <a:gd name="T9" fmla="*/ 177 h 586"/>
                <a:gd name="T10" fmla="*/ 0 w 1430"/>
                <a:gd name="T11" fmla="*/ 295 h 586"/>
                <a:gd name="T12" fmla="*/ 717 w 1430"/>
                <a:gd name="T13" fmla="*/ 585 h 586"/>
                <a:gd name="T14" fmla="*/ 1429 w 1430"/>
                <a:gd name="T15" fmla="*/ 295 h 586"/>
                <a:gd name="T16" fmla="*/ 1429 w 1430"/>
                <a:gd name="T17" fmla="*/ 177 h 586"/>
                <a:gd name="T18" fmla="*/ 1373 w 1430"/>
                <a:gd name="T19" fmla="*/ 177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0" h="586">
                  <a:moveTo>
                    <a:pt x="1373" y="177"/>
                  </a:moveTo>
                  <a:lnTo>
                    <a:pt x="1373" y="177"/>
                  </a:lnTo>
                  <a:cubicBezTo>
                    <a:pt x="1261" y="75"/>
                    <a:pt x="1008" y="0"/>
                    <a:pt x="717" y="0"/>
                  </a:cubicBezTo>
                  <a:cubicBezTo>
                    <a:pt x="422" y="0"/>
                    <a:pt x="169" y="75"/>
                    <a:pt x="61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0" y="454"/>
                    <a:pt x="323" y="585"/>
                    <a:pt x="717" y="585"/>
                  </a:cubicBezTo>
                  <a:cubicBezTo>
                    <a:pt x="1111" y="585"/>
                    <a:pt x="1429" y="454"/>
                    <a:pt x="1429" y="295"/>
                  </a:cubicBezTo>
                  <a:cubicBezTo>
                    <a:pt x="1429" y="177"/>
                    <a:pt x="1429" y="177"/>
                    <a:pt x="1429" y="177"/>
                  </a:cubicBezTo>
                  <a:lnTo>
                    <a:pt x="1373" y="177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0" name="Freeform 119"/>
            <p:cNvSpPr>
              <a:spLocks noChangeArrowheads="1"/>
            </p:cNvSpPr>
            <p:nvPr/>
          </p:nvSpPr>
          <p:spPr bwMode="auto">
            <a:xfrm>
              <a:off x="1417" y="839"/>
              <a:ext cx="323" cy="130"/>
            </a:xfrm>
            <a:custGeom>
              <a:avLst/>
              <a:gdLst>
                <a:gd name="T0" fmla="*/ 1429 w 1430"/>
                <a:gd name="T1" fmla="*/ 290 h 582"/>
                <a:gd name="T2" fmla="*/ 1429 w 1430"/>
                <a:gd name="T3" fmla="*/ 290 h 582"/>
                <a:gd name="T4" fmla="*/ 717 w 1430"/>
                <a:gd name="T5" fmla="*/ 581 h 582"/>
                <a:gd name="T6" fmla="*/ 0 w 1430"/>
                <a:gd name="T7" fmla="*/ 290 h 582"/>
                <a:gd name="T8" fmla="*/ 717 w 1430"/>
                <a:gd name="T9" fmla="*/ 0 h 582"/>
                <a:gd name="T10" fmla="*/ 1429 w 1430"/>
                <a:gd name="T11" fmla="*/ 29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0" h="582">
                  <a:moveTo>
                    <a:pt x="1429" y="290"/>
                  </a:moveTo>
                  <a:lnTo>
                    <a:pt x="1429" y="290"/>
                  </a:lnTo>
                  <a:cubicBezTo>
                    <a:pt x="1429" y="450"/>
                    <a:pt x="1111" y="581"/>
                    <a:pt x="717" y="581"/>
                  </a:cubicBezTo>
                  <a:cubicBezTo>
                    <a:pt x="323" y="581"/>
                    <a:pt x="0" y="450"/>
                    <a:pt x="0" y="290"/>
                  </a:cubicBezTo>
                  <a:cubicBezTo>
                    <a:pt x="0" y="131"/>
                    <a:pt x="323" y="0"/>
                    <a:pt x="717" y="0"/>
                  </a:cubicBezTo>
                  <a:cubicBezTo>
                    <a:pt x="1111" y="0"/>
                    <a:pt x="1429" y="131"/>
                    <a:pt x="1429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1" name="Freeform 120"/>
            <p:cNvSpPr>
              <a:spLocks noChangeArrowheads="1"/>
            </p:cNvSpPr>
            <p:nvPr/>
          </p:nvSpPr>
          <p:spPr bwMode="auto">
            <a:xfrm>
              <a:off x="1439" y="843"/>
              <a:ext cx="279" cy="109"/>
            </a:xfrm>
            <a:custGeom>
              <a:avLst/>
              <a:gdLst>
                <a:gd name="T0" fmla="*/ 1232 w 1233"/>
                <a:gd name="T1" fmla="*/ 243 h 483"/>
                <a:gd name="T2" fmla="*/ 1232 w 1233"/>
                <a:gd name="T3" fmla="*/ 243 h 483"/>
                <a:gd name="T4" fmla="*/ 618 w 1233"/>
                <a:gd name="T5" fmla="*/ 482 h 483"/>
                <a:gd name="T6" fmla="*/ 0 w 1233"/>
                <a:gd name="T7" fmla="*/ 243 h 483"/>
                <a:gd name="T8" fmla="*/ 618 w 1233"/>
                <a:gd name="T9" fmla="*/ 0 h 483"/>
                <a:gd name="T10" fmla="*/ 1232 w 1233"/>
                <a:gd name="T11" fmla="*/ 24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3" h="483">
                  <a:moveTo>
                    <a:pt x="1232" y="243"/>
                  </a:moveTo>
                  <a:lnTo>
                    <a:pt x="1232" y="243"/>
                  </a:lnTo>
                  <a:cubicBezTo>
                    <a:pt x="1232" y="375"/>
                    <a:pt x="955" y="482"/>
                    <a:pt x="618" y="482"/>
                  </a:cubicBezTo>
                  <a:cubicBezTo>
                    <a:pt x="276" y="482"/>
                    <a:pt x="0" y="375"/>
                    <a:pt x="0" y="243"/>
                  </a:cubicBezTo>
                  <a:cubicBezTo>
                    <a:pt x="0" y="108"/>
                    <a:pt x="276" y="0"/>
                    <a:pt x="618" y="0"/>
                  </a:cubicBezTo>
                  <a:cubicBezTo>
                    <a:pt x="955" y="0"/>
                    <a:pt x="1232" y="108"/>
                    <a:pt x="1232" y="243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2" name="Freeform 121"/>
            <p:cNvSpPr>
              <a:spLocks noChangeArrowheads="1"/>
            </p:cNvSpPr>
            <p:nvPr/>
          </p:nvSpPr>
          <p:spPr bwMode="auto">
            <a:xfrm>
              <a:off x="1401" y="834"/>
              <a:ext cx="321" cy="130"/>
            </a:xfrm>
            <a:custGeom>
              <a:avLst/>
              <a:gdLst>
                <a:gd name="T0" fmla="*/ 1368 w 1425"/>
                <a:gd name="T1" fmla="*/ 173 h 581"/>
                <a:gd name="T2" fmla="*/ 1368 w 1425"/>
                <a:gd name="T3" fmla="*/ 173 h 581"/>
                <a:gd name="T4" fmla="*/ 712 w 1425"/>
                <a:gd name="T5" fmla="*/ 0 h 581"/>
                <a:gd name="T6" fmla="*/ 56 w 1425"/>
                <a:gd name="T7" fmla="*/ 173 h 581"/>
                <a:gd name="T8" fmla="*/ 0 w 1425"/>
                <a:gd name="T9" fmla="*/ 173 h 581"/>
                <a:gd name="T10" fmla="*/ 0 w 1425"/>
                <a:gd name="T11" fmla="*/ 290 h 581"/>
                <a:gd name="T12" fmla="*/ 712 w 1425"/>
                <a:gd name="T13" fmla="*/ 580 h 581"/>
                <a:gd name="T14" fmla="*/ 1424 w 1425"/>
                <a:gd name="T15" fmla="*/ 290 h 581"/>
                <a:gd name="T16" fmla="*/ 1424 w 1425"/>
                <a:gd name="T17" fmla="*/ 173 h 581"/>
                <a:gd name="T18" fmla="*/ 1368 w 1425"/>
                <a:gd name="T19" fmla="*/ 17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5" h="581">
                  <a:moveTo>
                    <a:pt x="1368" y="173"/>
                  </a:moveTo>
                  <a:lnTo>
                    <a:pt x="1368" y="173"/>
                  </a:lnTo>
                  <a:cubicBezTo>
                    <a:pt x="1261" y="70"/>
                    <a:pt x="1007" y="0"/>
                    <a:pt x="712" y="0"/>
                  </a:cubicBezTo>
                  <a:cubicBezTo>
                    <a:pt x="417" y="0"/>
                    <a:pt x="164" y="70"/>
                    <a:pt x="56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450"/>
                    <a:pt x="319" y="580"/>
                    <a:pt x="712" y="580"/>
                  </a:cubicBezTo>
                  <a:cubicBezTo>
                    <a:pt x="1105" y="580"/>
                    <a:pt x="1424" y="450"/>
                    <a:pt x="1424" y="290"/>
                  </a:cubicBezTo>
                  <a:cubicBezTo>
                    <a:pt x="1424" y="173"/>
                    <a:pt x="1424" y="173"/>
                    <a:pt x="1424" y="173"/>
                  </a:cubicBezTo>
                  <a:lnTo>
                    <a:pt x="1368" y="173"/>
                  </a:ln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3" name="Freeform 122"/>
            <p:cNvSpPr>
              <a:spLocks noChangeArrowheads="1"/>
            </p:cNvSpPr>
            <p:nvPr/>
          </p:nvSpPr>
          <p:spPr bwMode="auto">
            <a:xfrm>
              <a:off x="1401" y="806"/>
              <a:ext cx="321" cy="132"/>
            </a:xfrm>
            <a:custGeom>
              <a:avLst/>
              <a:gdLst>
                <a:gd name="T0" fmla="*/ 1424 w 1425"/>
                <a:gd name="T1" fmla="*/ 290 h 581"/>
                <a:gd name="T2" fmla="*/ 1424 w 1425"/>
                <a:gd name="T3" fmla="*/ 290 h 581"/>
                <a:gd name="T4" fmla="*/ 712 w 1425"/>
                <a:gd name="T5" fmla="*/ 580 h 581"/>
                <a:gd name="T6" fmla="*/ 0 w 1425"/>
                <a:gd name="T7" fmla="*/ 290 h 581"/>
                <a:gd name="T8" fmla="*/ 712 w 1425"/>
                <a:gd name="T9" fmla="*/ 0 h 581"/>
                <a:gd name="T10" fmla="*/ 1424 w 1425"/>
                <a:gd name="T11" fmla="*/ 29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581">
                  <a:moveTo>
                    <a:pt x="1424" y="290"/>
                  </a:moveTo>
                  <a:lnTo>
                    <a:pt x="1424" y="290"/>
                  </a:lnTo>
                  <a:cubicBezTo>
                    <a:pt x="1424" y="454"/>
                    <a:pt x="1105" y="580"/>
                    <a:pt x="712" y="580"/>
                  </a:cubicBezTo>
                  <a:cubicBezTo>
                    <a:pt x="319" y="580"/>
                    <a:pt x="0" y="454"/>
                    <a:pt x="0" y="290"/>
                  </a:cubicBezTo>
                  <a:cubicBezTo>
                    <a:pt x="0" y="130"/>
                    <a:pt x="319" y="0"/>
                    <a:pt x="712" y="0"/>
                  </a:cubicBezTo>
                  <a:cubicBezTo>
                    <a:pt x="1105" y="0"/>
                    <a:pt x="1424" y="130"/>
                    <a:pt x="1424" y="290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4" name="Freeform 123"/>
            <p:cNvSpPr>
              <a:spLocks noChangeArrowheads="1"/>
            </p:cNvSpPr>
            <p:nvPr/>
          </p:nvSpPr>
          <p:spPr bwMode="auto">
            <a:xfrm>
              <a:off x="1423" y="811"/>
              <a:ext cx="279" cy="109"/>
            </a:xfrm>
            <a:custGeom>
              <a:avLst/>
              <a:gdLst>
                <a:gd name="T0" fmla="*/ 1233 w 1234"/>
                <a:gd name="T1" fmla="*/ 244 h 484"/>
                <a:gd name="T2" fmla="*/ 1233 w 1234"/>
                <a:gd name="T3" fmla="*/ 244 h 484"/>
                <a:gd name="T4" fmla="*/ 614 w 1234"/>
                <a:gd name="T5" fmla="*/ 483 h 484"/>
                <a:gd name="T6" fmla="*/ 0 w 1234"/>
                <a:gd name="T7" fmla="*/ 244 h 484"/>
                <a:gd name="T8" fmla="*/ 614 w 1234"/>
                <a:gd name="T9" fmla="*/ 0 h 484"/>
                <a:gd name="T10" fmla="*/ 1233 w 1234"/>
                <a:gd name="T11" fmla="*/ 24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4" h="484">
                  <a:moveTo>
                    <a:pt x="1233" y="244"/>
                  </a:moveTo>
                  <a:lnTo>
                    <a:pt x="1233" y="244"/>
                  </a:lnTo>
                  <a:cubicBezTo>
                    <a:pt x="1233" y="375"/>
                    <a:pt x="957" y="483"/>
                    <a:pt x="614" y="483"/>
                  </a:cubicBezTo>
                  <a:cubicBezTo>
                    <a:pt x="277" y="483"/>
                    <a:pt x="0" y="375"/>
                    <a:pt x="0" y="244"/>
                  </a:cubicBezTo>
                  <a:cubicBezTo>
                    <a:pt x="0" y="108"/>
                    <a:pt x="277" y="0"/>
                    <a:pt x="614" y="0"/>
                  </a:cubicBezTo>
                  <a:cubicBezTo>
                    <a:pt x="957" y="0"/>
                    <a:pt x="1233" y="108"/>
                    <a:pt x="1233" y="244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5" name="Freeform 124"/>
            <p:cNvSpPr>
              <a:spLocks noChangeArrowheads="1"/>
            </p:cNvSpPr>
            <p:nvPr/>
          </p:nvSpPr>
          <p:spPr bwMode="auto">
            <a:xfrm>
              <a:off x="1600" y="1319"/>
              <a:ext cx="323" cy="323"/>
            </a:xfrm>
            <a:custGeom>
              <a:avLst/>
              <a:gdLst>
                <a:gd name="T0" fmla="*/ 1424 w 1425"/>
                <a:gd name="T1" fmla="*/ 712 h 1430"/>
                <a:gd name="T2" fmla="*/ 1424 w 1425"/>
                <a:gd name="T3" fmla="*/ 712 h 1430"/>
                <a:gd name="T4" fmla="*/ 712 w 1425"/>
                <a:gd name="T5" fmla="*/ 1429 h 1430"/>
                <a:gd name="T6" fmla="*/ 0 w 1425"/>
                <a:gd name="T7" fmla="*/ 712 h 1430"/>
                <a:gd name="T8" fmla="*/ 712 w 1425"/>
                <a:gd name="T9" fmla="*/ 0 h 1430"/>
                <a:gd name="T10" fmla="*/ 1424 w 1425"/>
                <a:gd name="T11" fmla="*/ 712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1430">
                  <a:moveTo>
                    <a:pt x="1424" y="712"/>
                  </a:moveTo>
                  <a:lnTo>
                    <a:pt x="1424" y="712"/>
                  </a:lnTo>
                  <a:cubicBezTo>
                    <a:pt x="1424" y="1106"/>
                    <a:pt x="1106" y="1429"/>
                    <a:pt x="712" y="1429"/>
                  </a:cubicBezTo>
                  <a:cubicBezTo>
                    <a:pt x="319" y="1429"/>
                    <a:pt x="0" y="1106"/>
                    <a:pt x="0" y="712"/>
                  </a:cubicBezTo>
                  <a:cubicBezTo>
                    <a:pt x="0" y="319"/>
                    <a:pt x="319" y="0"/>
                    <a:pt x="712" y="0"/>
                  </a:cubicBezTo>
                  <a:cubicBezTo>
                    <a:pt x="1106" y="0"/>
                    <a:pt x="1424" y="319"/>
                    <a:pt x="1424" y="712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6" name="Freeform 125"/>
            <p:cNvSpPr>
              <a:spLocks noChangeArrowheads="1"/>
            </p:cNvSpPr>
            <p:nvPr/>
          </p:nvSpPr>
          <p:spPr bwMode="auto">
            <a:xfrm>
              <a:off x="1600" y="1311"/>
              <a:ext cx="323" cy="321"/>
            </a:xfrm>
            <a:custGeom>
              <a:avLst/>
              <a:gdLst>
                <a:gd name="T0" fmla="*/ 1424 w 1425"/>
                <a:gd name="T1" fmla="*/ 712 h 1425"/>
                <a:gd name="T2" fmla="*/ 1424 w 1425"/>
                <a:gd name="T3" fmla="*/ 712 h 1425"/>
                <a:gd name="T4" fmla="*/ 712 w 1425"/>
                <a:gd name="T5" fmla="*/ 1424 h 1425"/>
                <a:gd name="T6" fmla="*/ 0 w 1425"/>
                <a:gd name="T7" fmla="*/ 712 h 1425"/>
                <a:gd name="T8" fmla="*/ 712 w 1425"/>
                <a:gd name="T9" fmla="*/ 0 h 1425"/>
                <a:gd name="T10" fmla="*/ 1424 w 1425"/>
                <a:gd name="T11" fmla="*/ 712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5" h="1425">
                  <a:moveTo>
                    <a:pt x="1424" y="712"/>
                  </a:moveTo>
                  <a:lnTo>
                    <a:pt x="1424" y="712"/>
                  </a:lnTo>
                  <a:cubicBezTo>
                    <a:pt x="1424" y="1105"/>
                    <a:pt x="1106" y="1424"/>
                    <a:pt x="712" y="1424"/>
                  </a:cubicBezTo>
                  <a:cubicBezTo>
                    <a:pt x="319" y="1424"/>
                    <a:pt x="0" y="1105"/>
                    <a:pt x="0" y="712"/>
                  </a:cubicBezTo>
                  <a:cubicBezTo>
                    <a:pt x="0" y="318"/>
                    <a:pt x="319" y="0"/>
                    <a:pt x="712" y="0"/>
                  </a:cubicBezTo>
                  <a:cubicBezTo>
                    <a:pt x="1106" y="0"/>
                    <a:pt x="1424" y="318"/>
                    <a:pt x="1424" y="712"/>
                  </a:cubicBezTo>
                </a:path>
              </a:pathLst>
            </a:custGeom>
            <a:solidFill>
              <a:srgbClr val="FFC9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7" name="Freeform 126"/>
            <p:cNvSpPr>
              <a:spLocks noChangeArrowheads="1"/>
            </p:cNvSpPr>
            <p:nvPr/>
          </p:nvSpPr>
          <p:spPr bwMode="auto">
            <a:xfrm>
              <a:off x="1621" y="1330"/>
              <a:ext cx="279" cy="280"/>
            </a:xfrm>
            <a:custGeom>
              <a:avLst/>
              <a:gdLst>
                <a:gd name="T0" fmla="*/ 1237 w 1238"/>
                <a:gd name="T1" fmla="*/ 618 h 1238"/>
                <a:gd name="T2" fmla="*/ 1237 w 1238"/>
                <a:gd name="T3" fmla="*/ 618 h 1238"/>
                <a:gd name="T4" fmla="*/ 618 w 1238"/>
                <a:gd name="T5" fmla="*/ 1237 h 1238"/>
                <a:gd name="T6" fmla="*/ 0 w 1238"/>
                <a:gd name="T7" fmla="*/ 618 h 1238"/>
                <a:gd name="T8" fmla="*/ 618 w 1238"/>
                <a:gd name="T9" fmla="*/ 0 h 1238"/>
                <a:gd name="T10" fmla="*/ 1237 w 1238"/>
                <a:gd name="T11" fmla="*/ 618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8" h="1238">
                  <a:moveTo>
                    <a:pt x="1237" y="618"/>
                  </a:moveTo>
                  <a:lnTo>
                    <a:pt x="1237" y="618"/>
                  </a:lnTo>
                  <a:cubicBezTo>
                    <a:pt x="1237" y="960"/>
                    <a:pt x="960" y="1237"/>
                    <a:pt x="618" y="1237"/>
                  </a:cubicBezTo>
                  <a:cubicBezTo>
                    <a:pt x="276" y="1237"/>
                    <a:pt x="0" y="960"/>
                    <a:pt x="0" y="618"/>
                  </a:cubicBezTo>
                  <a:cubicBezTo>
                    <a:pt x="0" y="276"/>
                    <a:pt x="276" y="0"/>
                    <a:pt x="618" y="0"/>
                  </a:cubicBezTo>
                  <a:cubicBezTo>
                    <a:pt x="960" y="0"/>
                    <a:pt x="1237" y="276"/>
                    <a:pt x="1237" y="618"/>
                  </a:cubicBezTo>
                </a:path>
              </a:pathLst>
            </a:custGeom>
            <a:solidFill>
              <a:srgbClr val="FBE02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28" name="Text Box 127"/>
            <p:cNvSpPr txBox="1">
              <a:spLocks noChangeArrowheads="1"/>
            </p:cNvSpPr>
            <p:nvPr/>
          </p:nvSpPr>
          <p:spPr bwMode="auto">
            <a:xfrm>
              <a:off x="1684" y="1301"/>
              <a:ext cx="225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700">
                  <a:solidFill>
                    <a:srgbClr val="FFC907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$</a:t>
              </a:r>
            </a:p>
          </p:txBody>
        </p:sp>
      </p:grpSp>
      <p:sp>
        <p:nvSpPr>
          <p:cNvPr id="129" name="Oval 13"/>
          <p:cNvSpPr/>
          <p:nvPr/>
        </p:nvSpPr>
        <p:spPr>
          <a:xfrm>
            <a:off x="219076" y="1503364"/>
            <a:ext cx="3529013" cy="1228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ts val="3200"/>
              </a:lnSpc>
              <a:defRPr/>
            </a:pPr>
            <a:r>
              <a:rPr lang="th-TH" sz="2400" b="1" spc="38" dirty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งบประมาณ พ.ศ. 2560 </a:t>
            </a:r>
          </a:p>
          <a:p>
            <a:pPr algn="ctr">
              <a:lnSpc>
                <a:spcPts val="2400"/>
              </a:lnSpc>
              <a:spcBef>
                <a:spcPts val="1800"/>
              </a:spcBef>
              <a:defRPr/>
            </a:pPr>
            <a:r>
              <a:rPr lang="th-TH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313,007,544,200</a:t>
            </a:r>
            <a:br>
              <a:rPr lang="th-TH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r>
              <a:rPr lang="en-US" sz="1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46084" name="TextBox 18"/>
          <p:cNvSpPr txBox="1">
            <a:spLocks noChangeArrowheads="1"/>
          </p:cNvSpPr>
          <p:nvPr/>
        </p:nvSpPr>
        <p:spPr bwMode="auto">
          <a:xfrm>
            <a:off x="1218854" y="96489"/>
            <a:ext cx="705643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งบประมาณรายจ่ายประจำปีงบประมาณ  พ.ศ.25</a:t>
            </a:r>
            <a:r>
              <a:rPr lang="en-US" alt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61</a:t>
            </a:r>
            <a:r>
              <a:rPr lang="th-TH" alt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131" name="Oval 13"/>
          <p:cNvSpPr/>
          <p:nvPr/>
        </p:nvSpPr>
        <p:spPr>
          <a:xfrm>
            <a:off x="5591176" y="1460500"/>
            <a:ext cx="3529013" cy="1227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lnSpc>
                <a:spcPts val="2400"/>
              </a:lnSpc>
              <a:defRPr/>
            </a:pPr>
            <a:r>
              <a:rPr lang="th-TH" sz="2400" b="1" spc="38" dirty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งบประมาณ พ.ศ. 256</a:t>
            </a:r>
            <a:r>
              <a:rPr lang="en-US" sz="2400" b="1" spc="38" dirty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2400" b="1" spc="38" dirty="0">
                <a:ln w="11430"/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algn="ctr">
              <a:lnSpc>
                <a:spcPts val="2400"/>
              </a:lnSpc>
              <a:spcBef>
                <a:spcPts val="1800"/>
              </a:spcBef>
              <a:defRPr/>
            </a:pPr>
            <a:r>
              <a:rPr lang="th-TH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303,</a:t>
            </a:r>
            <a:r>
              <a:rPr lang="en-US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609</a:t>
            </a:r>
            <a:r>
              <a:rPr lang="th-TH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en-US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053</a:t>
            </a:r>
            <a:r>
              <a:rPr lang="th-TH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en-US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h-TH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  <a:br>
              <a:rPr lang="th-TH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  <a:r>
              <a:rPr lang="en-US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  <p:sp>
        <p:nvSpPr>
          <p:cNvPr id="132" name="สี่เหลี่ยมผืนผ้า 131"/>
          <p:cNvSpPr/>
          <p:nvPr/>
        </p:nvSpPr>
        <p:spPr>
          <a:xfrm>
            <a:off x="4016375" y="2643189"/>
            <a:ext cx="1276350" cy="3603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ลดลง</a:t>
            </a:r>
          </a:p>
        </p:txBody>
      </p:sp>
      <p:sp>
        <p:nvSpPr>
          <p:cNvPr id="46087" name="สี่เหลี่ยมผืนผ้า 132"/>
          <p:cNvSpPr>
            <a:spLocks noChangeArrowheads="1"/>
          </p:cNvSpPr>
          <p:nvPr/>
        </p:nvSpPr>
        <p:spPr bwMode="auto">
          <a:xfrm>
            <a:off x="3591537" y="3055939"/>
            <a:ext cx="213872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9,</a:t>
            </a:r>
            <a:r>
              <a:rPr lang="en-US" alt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398</a:t>
            </a:r>
            <a:r>
              <a:rPr lang="th-TH" alt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en-US" alt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491</a:t>
            </a:r>
            <a:r>
              <a:rPr lang="th-TH" alt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en-US" alt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alt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1800" b="1" dirty="0">
                <a:solidFill>
                  <a:schemeClr val="tx2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</p:txBody>
      </p:sp>
      <p:sp>
        <p:nvSpPr>
          <p:cNvPr id="134" name="สี่เหลี่ยมผืนผ้ามุมมน 133"/>
          <p:cNvSpPr/>
          <p:nvPr/>
        </p:nvSpPr>
        <p:spPr>
          <a:xfrm>
            <a:off x="250826" y="3973513"/>
            <a:ext cx="8624818" cy="79216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8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6" name="สี่เหลี่ยมผืนผ้า 135"/>
          <p:cNvSpPr/>
          <p:nvPr/>
        </p:nvSpPr>
        <p:spPr>
          <a:xfrm>
            <a:off x="533107" y="4118710"/>
            <a:ext cx="785715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defRPr/>
            </a:pPr>
            <a:r>
              <a:rPr lang="th-TH" sz="2400" b="1" spc="38" dirty="0">
                <a:ln w="11430"/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กองทุนส่งเสริมและพัฒนาการศึกษาสำหรับคนพิการ</a:t>
            </a:r>
            <a:r>
              <a:rPr lang="en-US" sz="2400" b="1" spc="38" dirty="0">
                <a:ln w="11430"/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3600" b="1" spc="38" dirty="0">
                <a:ln w="11430"/>
                <a:solidFill>
                  <a:srgbClr val="FFC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150,000,000</a:t>
            </a:r>
            <a:r>
              <a:rPr lang="en-US" sz="3000" b="1" spc="38" dirty="0">
                <a:ln w="11430"/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000" b="1" spc="38" dirty="0">
                <a:ln w="11430"/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</a:t>
            </a:r>
          </a:p>
        </p:txBody>
      </p:sp>
      <p:cxnSp>
        <p:nvCxnSpPr>
          <p:cNvPr id="140" name="ตัวเชื่อมต่อหักมุม 139"/>
          <p:cNvCxnSpPr>
            <a:stCxn id="129" idx="2"/>
          </p:cNvCxnSpPr>
          <p:nvPr/>
        </p:nvCxnSpPr>
        <p:spPr>
          <a:xfrm rot="16200000" flipH="1">
            <a:off x="2402682" y="2313782"/>
            <a:ext cx="677862" cy="1514475"/>
          </a:xfrm>
          <a:prstGeom prst="bentConnector2">
            <a:avLst/>
          </a:prstGeom>
          <a:ln w="19050"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ตัวเชื่อมต่อหักมุม 140"/>
          <p:cNvCxnSpPr/>
          <p:nvPr/>
        </p:nvCxnSpPr>
        <p:spPr>
          <a:xfrm rot="10800000" flipV="1">
            <a:off x="5800726" y="2689226"/>
            <a:ext cx="1546225" cy="720725"/>
          </a:xfrm>
          <a:prstGeom prst="bentConnector3">
            <a:avLst>
              <a:gd name="adj1" fmla="val 501"/>
            </a:avLst>
          </a:prstGeom>
          <a:ln w="19050"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รูปภาพ 1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53" y="4529608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41863"/>
            <a:ext cx="9144000" cy="412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th-TH" sz="1600" b="1" spc="38" dirty="0">
                <a:ln w="11430"/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600" b="1" spc="38" dirty="0">
                <a:ln w="11430"/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หมายเหตุ</a:t>
            </a:r>
            <a:r>
              <a:rPr lang="th-TH" sz="1600" b="1" spc="38" dirty="0">
                <a:ln w="11430"/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1600" b="1" spc="38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r>
              <a:rPr lang="th-TH" sz="1600" b="1" spc="38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ไม่รวมกองทุนส่งเสริมและพัฒนาการศึกษาสำหรับคนพิการ</a:t>
            </a:r>
            <a:r>
              <a:rPr lang="en-US" sz="1600" b="1" spc="38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150,000,000 </a:t>
            </a:r>
            <a:r>
              <a:rPr lang="th-TH" sz="1600" b="1" spc="38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บาท (แผนงานพื้นฐาน)</a:t>
            </a:r>
            <a:r>
              <a:rPr lang="en-US" sz="1600" b="1" spc="38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1600" b="1" spc="38" dirty="0">
              <a:ln w="11430"/>
              <a:solidFill>
                <a:schemeClr val="tx1">
                  <a:lumMod val="75000"/>
                  <a:lumOff val="2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8131" name="TextBox 11"/>
          <p:cNvSpPr txBox="1">
            <a:spLocks noChangeArrowheads="1"/>
          </p:cNvSpPr>
          <p:nvPr/>
        </p:nvSpPr>
        <p:spPr bwMode="auto">
          <a:xfrm>
            <a:off x="1922558" y="163194"/>
            <a:ext cx="7116762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b="1"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งบประมาณรายจ่ายประจำปีงบประมาณ พ.ศ. 2561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84168" y="4003701"/>
            <a:ext cx="2952330" cy="65664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2DA2BF"/>
            </a:solidFill>
            <a:prstDash val="solid"/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00"/>
              </a:lnSpc>
              <a:defRPr/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แผนงานบุคลากรภาครัฐ  </a:t>
            </a:r>
          </a:p>
          <a:p>
            <a:pPr algn="ctr">
              <a:lnSpc>
                <a:spcPts val="1900"/>
              </a:lnSpc>
              <a:defRPr/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223,150.0327 ล้านบาท (</a:t>
            </a:r>
            <a:r>
              <a:rPr lang="en-US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73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.4</a:t>
            </a:r>
            <a:r>
              <a:rPr lang="en-US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6%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  <a:endParaRPr lang="th-TH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7868" y="1203888"/>
            <a:ext cx="2987988" cy="64778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2DA2BF"/>
            </a:solidFill>
            <a:prstDash val="solid"/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แผนงานพื้นฐาน </a:t>
            </a:r>
          </a:p>
          <a:p>
            <a:pPr algn="ctr">
              <a:lnSpc>
                <a:spcPts val="2000"/>
              </a:lnSpc>
              <a:defRPr/>
            </a:pP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34,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021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0656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ล้านบาท (11.2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0%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th-TH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6554" y="3906453"/>
            <a:ext cx="3292082" cy="7535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2DA2BF"/>
            </a:solidFill>
            <a:prstDash val="solid"/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303,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609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0530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ล้านบาท 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40338" y="926374"/>
            <a:ext cx="2816039" cy="7092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rgbClr val="2DA2BF"/>
            </a:solidFill>
            <a:prstDash val="solid"/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900"/>
              </a:lnSpc>
              <a:defRPr/>
            </a:pPr>
            <a:r>
              <a:rPr lang="th-TH" sz="2000" b="1" dirty="0">
                <a:ln w="0"/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แผนงานบูรณาการ</a:t>
            </a:r>
          </a:p>
          <a:p>
            <a:pPr algn="ctr">
              <a:lnSpc>
                <a:spcPts val="1900"/>
              </a:lnSpc>
              <a:defRPr/>
            </a:pPr>
            <a:r>
              <a:rPr lang="th-TH" sz="2000" b="1" dirty="0">
                <a:ln w="0"/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46,4</a:t>
            </a:r>
            <a:r>
              <a:rPr lang="en-US" sz="2000" b="1" dirty="0">
                <a:ln w="0"/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37</a:t>
            </a:r>
            <a:r>
              <a:rPr lang="th-TH" sz="2000" b="1" dirty="0">
                <a:ln w="0"/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en-US" sz="2000" b="1" dirty="0">
                <a:ln w="0"/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9543</a:t>
            </a:r>
            <a:r>
              <a:rPr lang="th-TH" sz="2000" b="1" dirty="0">
                <a:ln w="0"/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ล้านบาท (15.</a:t>
            </a:r>
            <a:r>
              <a:rPr lang="en-US" sz="2000" b="1" dirty="0">
                <a:ln w="0"/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29%</a:t>
            </a:r>
            <a:r>
              <a:rPr lang="th-TH" sz="2000" b="1" dirty="0">
                <a:ln w="0"/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851" y="2402618"/>
            <a:ext cx="2103934" cy="1177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ประกอบด้วย </a:t>
            </a:r>
          </a:p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2 แผนงาน</a:t>
            </a:r>
          </a:p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6 ผลผลิต </a:t>
            </a:r>
          </a:p>
          <a:p>
            <a:pPr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    2 โครงการ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5559" y="1809143"/>
            <a:ext cx="1907703" cy="9002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ประกอบด้วย </a:t>
            </a:r>
          </a:p>
          <a:p>
            <a:pPr>
              <a:defRPr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6    แผนงาน </a:t>
            </a:r>
          </a:p>
          <a:p>
            <a:pPr>
              <a:defRPr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11    โครงการ</a:t>
            </a:r>
          </a:p>
        </p:txBody>
      </p:sp>
      <p:sp>
        <p:nvSpPr>
          <p:cNvPr id="3" name="Curved Right Arrow 2"/>
          <p:cNvSpPr/>
          <p:nvPr/>
        </p:nvSpPr>
        <p:spPr>
          <a:xfrm rot="1197753">
            <a:off x="484189" y="1889125"/>
            <a:ext cx="363537" cy="465138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th-TH" sz="280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09272"/>
              </p:ext>
            </p:extLst>
          </p:nvPr>
        </p:nvGraphicFramePr>
        <p:xfrm>
          <a:off x="1575818" y="357313"/>
          <a:ext cx="5665270" cy="3974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rved Right Arrow 12"/>
          <p:cNvSpPr/>
          <p:nvPr/>
        </p:nvSpPr>
        <p:spPr>
          <a:xfrm rot="9218288" flipV="1">
            <a:off x="8208964" y="1114425"/>
            <a:ext cx="522287" cy="927100"/>
          </a:xfrm>
          <a:prstGeom prst="curvedRightArrow">
            <a:avLst>
              <a:gd name="adj1" fmla="val 20444"/>
              <a:gd name="adj2" fmla="val 50000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th-TH" sz="280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" y="24408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8373" y="106606"/>
            <a:ext cx="7067550" cy="6143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งบประมาณรายจ่ายประจำปีงบประมาณ พ.ศ. 2561</a:t>
            </a:r>
          </a:p>
        </p:txBody>
      </p:sp>
      <p:sp>
        <p:nvSpPr>
          <p:cNvPr id="52228" name="สี่เหลี่ยมผืนผ้า 4"/>
          <p:cNvSpPr>
            <a:spLocks noChangeArrowheads="1"/>
          </p:cNvSpPr>
          <p:nvPr/>
        </p:nvSpPr>
        <p:spPr bwMode="auto">
          <a:xfrm>
            <a:off x="2948131" y="611478"/>
            <a:ext cx="2714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4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จำแนกตามประเภทงบรายจ่าย</a:t>
            </a:r>
          </a:p>
        </p:txBody>
      </p:sp>
      <p:sp>
        <p:nvSpPr>
          <p:cNvPr id="52229" name="TextBox 3"/>
          <p:cNvSpPr txBox="1">
            <a:spLocks noChangeArrowheads="1"/>
          </p:cNvSpPr>
          <p:nvPr/>
        </p:nvSpPr>
        <p:spPr bwMode="auto">
          <a:xfrm>
            <a:off x="7533794" y="1145120"/>
            <a:ext cx="177958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ล้านบาท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45" y="4371951"/>
            <a:ext cx="3096344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2DA2BF"/>
            </a:solidFill>
            <a:prstDash val="solid"/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68580" tIns="34290" rIns="68580" bIns="3429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รวมทั้งสิ้น 303,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609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0530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ล้านบาท 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74" y="4507873"/>
            <a:ext cx="2110391" cy="544802"/>
          </a:xfrm>
          <a:prstGeom prst="rect">
            <a:avLst/>
          </a:prstGeom>
        </p:spPr>
      </p:pic>
      <p:graphicFrame>
        <p:nvGraphicFramePr>
          <p:cNvPr id="5" name="แผนภูมิ 4">
            <a:extLst>
              <a:ext uri="{FF2B5EF4-FFF2-40B4-BE49-F238E27FC236}">
                <a16:creationId xmlns="" xmlns:a16="http://schemas.microsoft.com/office/drawing/2014/main" id="{7F8DCC6C-863C-46C9-AD62-0BE9A2896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82182"/>
              </p:ext>
            </p:extLst>
          </p:nvPr>
        </p:nvGraphicFramePr>
        <p:xfrm>
          <a:off x="107504" y="611478"/>
          <a:ext cx="8712968" cy="404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83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751013" y="171415"/>
            <a:ext cx="7429499" cy="75643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000" b="1"/>
              <a:t>โครงสร้างการบริหารของกระทรวงศึกษาธิการ</a:t>
            </a:r>
            <a:endParaRPr lang="th-TH" sz="30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" y="4511083"/>
            <a:ext cx="1980981" cy="511394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309936916"/>
              </p:ext>
            </p:extLst>
          </p:nvPr>
        </p:nvGraphicFramePr>
        <p:xfrm>
          <a:off x="2065469" y="1194104"/>
          <a:ext cx="6443883" cy="368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ลูกศรขึ้น 6"/>
          <p:cNvSpPr/>
          <p:nvPr/>
        </p:nvSpPr>
        <p:spPr>
          <a:xfrm>
            <a:off x="4925300" y="3945392"/>
            <a:ext cx="626745" cy="357092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8" name="ลูกศรขึ้น 7"/>
          <p:cNvSpPr/>
          <p:nvPr/>
        </p:nvSpPr>
        <p:spPr>
          <a:xfrm>
            <a:off x="4925630" y="3103528"/>
            <a:ext cx="626745" cy="357092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9" name="ลูกศรขึ้น 8"/>
          <p:cNvSpPr/>
          <p:nvPr/>
        </p:nvSpPr>
        <p:spPr>
          <a:xfrm>
            <a:off x="4925299" y="2070642"/>
            <a:ext cx="626745" cy="357092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grpSp>
        <p:nvGrpSpPr>
          <p:cNvPr id="10" name="กลุ่ม 9"/>
          <p:cNvGrpSpPr/>
          <p:nvPr/>
        </p:nvGrpSpPr>
        <p:grpSpPr>
          <a:xfrm>
            <a:off x="5595262" y="762942"/>
            <a:ext cx="626745" cy="757096"/>
            <a:chOff x="2753958" y="2691170"/>
            <a:chExt cx="835660" cy="1009461"/>
          </a:xfrm>
        </p:grpSpPr>
        <p:sp>
          <p:nvSpPr>
            <p:cNvPr id="11" name="สามเหลี่ยมหน้าจั่ว 10"/>
            <p:cNvSpPr/>
            <p:nvPr/>
          </p:nvSpPr>
          <p:spPr>
            <a:xfrm rot="5400000">
              <a:off x="2914956" y="2591389"/>
              <a:ext cx="561193" cy="78813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12" name="แผนผังลำดับงาน: กระบวนการ 11"/>
            <p:cNvSpPr/>
            <p:nvPr/>
          </p:nvSpPr>
          <p:spPr>
            <a:xfrm>
              <a:off x="2753958" y="2691170"/>
              <a:ext cx="95060" cy="100946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</p:grpSp>
    </p:spTree>
    <p:extLst>
      <p:ext uri="{BB962C8B-B14F-4D97-AF65-F5344CB8AC3E}">
        <p14:creationId xmlns:p14="http://schemas.microsoft.com/office/powerpoint/2010/main" val="1989647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823021" y="171415"/>
            <a:ext cx="7429499" cy="756432"/>
          </a:xfrm>
        </p:spPr>
        <p:txBody>
          <a:bodyPr>
            <a:normAutofit/>
          </a:bodyPr>
          <a:lstStyle/>
          <a:p>
            <a:r>
              <a:rPr lang="th-TH" sz="3000" b="1" dirty="0"/>
              <a:t>ปีระมิดการนำนโยบายสู่การปฏิบัติ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" y="4511083"/>
            <a:ext cx="1980981" cy="511394"/>
          </a:xfrm>
          <a:prstGeom prst="rect">
            <a:avLst/>
          </a:prstGeom>
        </p:spPr>
      </p:pic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695166594"/>
              </p:ext>
            </p:extLst>
          </p:nvPr>
        </p:nvGraphicFramePr>
        <p:xfrm>
          <a:off x="2773350" y="1253532"/>
          <a:ext cx="5828180" cy="32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ลูกศรโค้งขึ้น 6"/>
          <p:cNvSpPr/>
          <p:nvPr/>
        </p:nvSpPr>
        <p:spPr>
          <a:xfrm rot="18296400">
            <a:off x="7766686" y="1925421"/>
            <a:ext cx="1008530" cy="4840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chemeClr val="tx1"/>
              </a:solidFill>
            </a:endParaRPr>
          </a:p>
        </p:txBody>
      </p:sp>
      <p:sp>
        <p:nvSpPr>
          <p:cNvPr id="8" name="ลูกศรโค้งขึ้น 7"/>
          <p:cNvSpPr/>
          <p:nvPr/>
        </p:nvSpPr>
        <p:spPr>
          <a:xfrm rot="18296400">
            <a:off x="6948885" y="2768751"/>
            <a:ext cx="1008530" cy="4840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chemeClr val="tx1"/>
              </a:solidFill>
            </a:endParaRPr>
          </a:p>
        </p:txBody>
      </p:sp>
      <p:sp>
        <p:nvSpPr>
          <p:cNvPr id="9" name="ลูกศรโค้งขึ้น 8"/>
          <p:cNvSpPr/>
          <p:nvPr/>
        </p:nvSpPr>
        <p:spPr>
          <a:xfrm rot="18296400">
            <a:off x="6142062" y="3794892"/>
            <a:ext cx="1008530" cy="4840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chemeClr val="tx1"/>
              </a:solidFill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5687440" y="514563"/>
            <a:ext cx="626745" cy="757096"/>
            <a:chOff x="2753958" y="2691170"/>
            <a:chExt cx="835660" cy="1009461"/>
          </a:xfrm>
        </p:grpSpPr>
        <p:sp>
          <p:nvSpPr>
            <p:cNvPr id="11" name="สามเหลี่ยมหน้าจั่ว 10"/>
            <p:cNvSpPr/>
            <p:nvPr/>
          </p:nvSpPr>
          <p:spPr>
            <a:xfrm rot="5400000">
              <a:off x="2914956" y="2591389"/>
              <a:ext cx="561193" cy="78813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12" name="แผนผังลำดับงาน: กระบวนการ 11"/>
            <p:cNvSpPr/>
            <p:nvPr/>
          </p:nvSpPr>
          <p:spPr>
            <a:xfrm>
              <a:off x="2753958" y="2691170"/>
              <a:ext cx="95060" cy="1009461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</p:grpSp>
      <p:sp>
        <p:nvSpPr>
          <p:cNvPr id="13" name="ลูกศรโค้งขึ้น 12"/>
          <p:cNvSpPr/>
          <p:nvPr/>
        </p:nvSpPr>
        <p:spPr>
          <a:xfrm rot="2923423">
            <a:off x="2605864" y="1999834"/>
            <a:ext cx="1008530" cy="484094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chemeClr val="tx1"/>
              </a:solidFill>
            </a:endParaRPr>
          </a:p>
        </p:txBody>
      </p:sp>
      <p:sp>
        <p:nvSpPr>
          <p:cNvPr id="14" name="ลูกศรโค้งขึ้น 13"/>
          <p:cNvSpPr/>
          <p:nvPr/>
        </p:nvSpPr>
        <p:spPr>
          <a:xfrm rot="2923423">
            <a:off x="3429204" y="3016068"/>
            <a:ext cx="1008530" cy="484094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chemeClr val="tx1"/>
              </a:solidFill>
            </a:endParaRPr>
          </a:p>
        </p:txBody>
      </p:sp>
      <p:sp>
        <p:nvSpPr>
          <p:cNvPr id="15" name="ลูกศรโค้งขึ้น 14"/>
          <p:cNvSpPr/>
          <p:nvPr/>
        </p:nvSpPr>
        <p:spPr>
          <a:xfrm rot="2923423">
            <a:off x="4254359" y="3859399"/>
            <a:ext cx="1008530" cy="484094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2418" y="3078047"/>
            <a:ext cx="9364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cs typeface="+mj-cs"/>
              </a:rPr>
              <a:t>นโยบาย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8608" y="3171604"/>
            <a:ext cx="14382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00" b="1" dirty="0">
                <a:cs typeface="+mj-cs"/>
              </a:rPr>
              <a:t>ความต้องการ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3787389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/>
          <a:srcRect r="789"/>
          <a:stretch/>
        </p:blipFill>
        <p:spPr>
          <a:xfrm>
            <a:off x="2051720" y="157940"/>
            <a:ext cx="6878472" cy="3898004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051720" y="4217158"/>
            <a:ext cx="6858000" cy="706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50" b="1" dirty="0"/>
              <a:t>แผนปฏิบัติการ </a:t>
            </a:r>
            <a:r>
              <a:rPr lang="th-TH" sz="4050" b="1" dirty="0" err="1"/>
              <a:t>สพฐ</a:t>
            </a:r>
            <a:r>
              <a:rPr lang="th-TH" sz="4050" b="1" dirty="0"/>
              <a:t>.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4278574" y="4055944"/>
            <a:ext cx="552734" cy="31475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37113"/>
            <a:ext cx="1618639" cy="41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5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FB54F70F-1303-4F82-B5AA-83F67426DC74}"/>
              </a:ext>
            </a:extLst>
          </p:cNvPr>
          <p:cNvSpPr/>
          <p:nvPr/>
        </p:nvSpPr>
        <p:spPr>
          <a:xfrm>
            <a:off x="1354876" y="4878701"/>
            <a:ext cx="1559618" cy="223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Function</a:t>
            </a:r>
            <a:endParaRPr lang="th-TH" sz="135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6F0E1E37-6E0A-4C47-BBBC-63CCBD2A59F3}"/>
              </a:ext>
            </a:extLst>
          </p:cNvPr>
          <p:cNvSpPr/>
          <p:nvPr/>
        </p:nvSpPr>
        <p:spPr>
          <a:xfrm>
            <a:off x="3861623" y="4878543"/>
            <a:ext cx="1559618" cy="223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Agenda</a:t>
            </a:r>
            <a:endParaRPr lang="th-TH" sz="135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042060B5-DD2B-4DDA-9AC3-6B5B60206AC8}"/>
              </a:ext>
            </a:extLst>
          </p:cNvPr>
          <p:cNvSpPr/>
          <p:nvPr/>
        </p:nvSpPr>
        <p:spPr>
          <a:xfrm>
            <a:off x="6241993" y="4866756"/>
            <a:ext cx="1559618" cy="2236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Area</a:t>
            </a:r>
            <a:endParaRPr lang="th-TH" sz="135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5" name="ตัวเชื่อมต่อตรง 4">
            <a:extLst>
              <a:ext uri="{FF2B5EF4-FFF2-40B4-BE49-F238E27FC236}">
                <a16:creationId xmlns="" xmlns:a16="http://schemas.microsoft.com/office/drawing/2014/main" id="{E4D49092-723C-413A-A1CA-D11C1958DD44}"/>
              </a:ext>
            </a:extLst>
          </p:cNvPr>
          <p:cNvCxnSpPr>
            <a:stCxn id="2" idx="0"/>
            <a:endCxn id="2" idx="0"/>
          </p:cNvCxnSpPr>
          <p:nvPr/>
        </p:nvCxnSpPr>
        <p:spPr>
          <a:xfrm>
            <a:off x="2134685" y="487870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>
            <a:extLst>
              <a:ext uri="{FF2B5EF4-FFF2-40B4-BE49-F238E27FC236}">
                <a16:creationId xmlns="" xmlns:a16="http://schemas.microsoft.com/office/drawing/2014/main" id="{B8E9F951-4AAC-4F85-BA39-6D2FEAB0D59C}"/>
              </a:ext>
            </a:extLst>
          </p:cNvPr>
          <p:cNvCxnSpPr>
            <a:cxnSpLocks/>
          </p:cNvCxnSpPr>
          <p:nvPr/>
        </p:nvCxnSpPr>
        <p:spPr>
          <a:xfrm flipH="1">
            <a:off x="2134684" y="4718450"/>
            <a:ext cx="2" cy="147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>
            <a:extLst>
              <a:ext uri="{FF2B5EF4-FFF2-40B4-BE49-F238E27FC236}">
                <a16:creationId xmlns="" xmlns:a16="http://schemas.microsoft.com/office/drawing/2014/main" id="{B40E5ECA-FF9A-4072-9EB3-FEA60C8BCBEF}"/>
              </a:ext>
            </a:extLst>
          </p:cNvPr>
          <p:cNvCxnSpPr>
            <a:cxnSpLocks/>
          </p:cNvCxnSpPr>
          <p:nvPr/>
        </p:nvCxnSpPr>
        <p:spPr>
          <a:xfrm flipH="1">
            <a:off x="4632259" y="4762820"/>
            <a:ext cx="2" cy="147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>
            <a:extLst>
              <a:ext uri="{FF2B5EF4-FFF2-40B4-BE49-F238E27FC236}">
                <a16:creationId xmlns="" xmlns:a16="http://schemas.microsoft.com/office/drawing/2014/main" id="{041384AE-8B46-4963-AF3A-D1C860BF9592}"/>
              </a:ext>
            </a:extLst>
          </p:cNvPr>
          <p:cNvCxnSpPr>
            <a:cxnSpLocks/>
          </p:cNvCxnSpPr>
          <p:nvPr/>
        </p:nvCxnSpPr>
        <p:spPr>
          <a:xfrm flipH="1">
            <a:off x="7029562" y="4729674"/>
            <a:ext cx="2" cy="1473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="" xmlns:a16="http://schemas.microsoft.com/office/drawing/2014/main" id="{4F68C76C-C3DD-481A-9C7B-10F8E529EA4D}"/>
              </a:ext>
            </a:extLst>
          </p:cNvPr>
          <p:cNvSpPr/>
          <p:nvPr/>
        </p:nvSpPr>
        <p:spPr>
          <a:xfrm>
            <a:off x="115162" y="4508531"/>
            <a:ext cx="8946623" cy="288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แผนงบประมาณเชิงบูรณาการ</a:t>
            </a:r>
            <a:r>
              <a:rPr lang="en-US" sz="135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Bottom </a:t>
            </a:r>
            <a:r>
              <a:rPr lang="en-US" sz="1350" b="1" dirty="0" err="1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up+Top</a:t>
            </a:r>
            <a:r>
              <a:rPr lang="en-US" sz="135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down</a:t>
            </a:r>
            <a:endParaRPr lang="th-TH" sz="135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79030" y="59131"/>
            <a:ext cx="8946623" cy="4406765"/>
            <a:chOff x="105373" y="133434"/>
            <a:chExt cx="11928830" cy="5875686"/>
          </a:xfrm>
        </p:grpSpPr>
        <p:sp>
          <p:nvSpPr>
            <p:cNvPr id="11" name="สี่เหลี่ยมผืนผ้ามุมมน 10">
              <a:extLst>
                <a:ext uri="{FF2B5EF4-FFF2-40B4-BE49-F238E27FC236}">
                  <a16:creationId xmlns="" xmlns:a16="http://schemas.microsoft.com/office/drawing/2014/main" id="{C6C87E38-87C2-4306-92E8-8CCBAA72E38F}"/>
                </a:ext>
              </a:extLst>
            </p:cNvPr>
            <p:cNvSpPr/>
            <p:nvPr/>
          </p:nvSpPr>
          <p:spPr>
            <a:xfrm>
              <a:off x="105373" y="133434"/>
              <a:ext cx="11928830" cy="5875686"/>
            </a:xfrm>
            <a:prstGeom prst="roundRect">
              <a:avLst>
                <a:gd name="adj" fmla="val 3427"/>
              </a:avLst>
            </a:prstGeom>
            <a:ln w="28575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12" name="ตัวเชื่อมต่อตรง 11">
              <a:extLst>
                <a:ext uri="{FF2B5EF4-FFF2-40B4-BE49-F238E27FC236}">
                  <a16:creationId xmlns="" xmlns:a16="http://schemas.microsoft.com/office/drawing/2014/main" id="{62CA19A9-1DF0-45CF-B232-D2F12AF951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3181" y="659763"/>
              <a:ext cx="1" cy="2815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="" xmlns:a16="http://schemas.microsoft.com/office/drawing/2014/main" id="{6660873B-18E4-4B4C-9604-EDB2CA9C98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91803" y="575432"/>
              <a:ext cx="3727" cy="322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="" xmlns:a16="http://schemas.microsoft.com/office/drawing/2014/main" id="{9802B381-F48C-42F9-9EEB-DD701AC170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0661" y="642514"/>
              <a:ext cx="3727" cy="322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="" xmlns:a16="http://schemas.microsoft.com/office/drawing/2014/main" id="{BAFEF1CD-17E4-45D0-B0D6-CDFCA7553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9837" y="630046"/>
              <a:ext cx="3727" cy="322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="" xmlns:a16="http://schemas.microsoft.com/office/drawing/2014/main" id="{8C53DED0-2E70-471C-82F0-538E048B6F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7058" y="606697"/>
              <a:ext cx="3727" cy="322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="" xmlns:a16="http://schemas.microsoft.com/office/drawing/2014/main" id="{E50C115F-F447-4C49-A691-2F29C43F5E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66201" y="642514"/>
              <a:ext cx="3727" cy="322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="" xmlns:a16="http://schemas.microsoft.com/office/drawing/2014/main" id="{C39D3BE1-D50E-41BD-A731-E4E530C455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5504" y="588481"/>
              <a:ext cx="3727" cy="322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="" xmlns:a16="http://schemas.microsoft.com/office/drawing/2014/main" id="{EBD72725-D1DD-40D9-ADDB-A69B33117E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4887" y="630046"/>
              <a:ext cx="3727" cy="322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สี่เหลี่ยมผืนผ้า: มุมมน 3">
              <a:extLst>
                <a:ext uri="{FF2B5EF4-FFF2-40B4-BE49-F238E27FC236}">
                  <a16:creationId xmlns="" xmlns:a16="http://schemas.microsoft.com/office/drawing/2014/main" id="{51C2DDA8-EC02-4E85-87BA-20B6C4294C08}"/>
                </a:ext>
              </a:extLst>
            </p:cNvPr>
            <p:cNvSpPr/>
            <p:nvPr/>
          </p:nvSpPr>
          <p:spPr>
            <a:xfrm>
              <a:off x="278867" y="242886"/>
              <a:ext cx="11678196" cy="493641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7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แผนปฏิบัติการส</a:t>
              </a:r>
              <a:r>
                <a:rPr lang="th-TH" sz="2700" b="1" dirty="0" err="1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พฐ</a:t>
              </a:r>
              <a:r>
                <a:rPr lang="th-TH" sz="27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.</a:t>
              </a:r>
            </a:p>
          </p:txBody>
        </p:sp>
        <p:grpSp>
          <p:nvGrpSpPr>
            <p:cNvPr id="21" name="กลุ่ม 20"/>
            <p:cNvGrpSpPr/>
            <p:nvPr/>
          </p:nvGrpSpPr>
          <p:grpSpPr>
            <a:xfrm>
              <a:off x="295730" y="870817"/>
              <a:ext cx="2298424" cy="5052624"/>
              <a:chOff x="404914" y="870817"/>
              <a:chExt cx="2298424" cy="5052624"/>
            </a:xfrm>
          </p:grpSpPr>
          <p:sp>
            <p:nvSpPr>
              <p:cNvPr id="40" name="สี่เหลี่ยมผืนผ้า 39">
                <a:extLst>
                  <a:ext uri="{FF2B5EF4-FFF2-40B4-BE49-F238E27FC236}">
                    <a16:creationId xmlns="" xmlns:a16="http://schemas.microsoft.com/office/drawing/2014/main" id="{BD7F1C0F-D4A0-41BB-840D-4A5489E65A93}"/>
                  </a:ext>
                </a:extLst>
              </p:cNvPr>
              <p:cNvSpPr/>
              <p:nvPr/>
            </p:nvSpPr>
            <p:spPr>
              <a:xfrm>
                <a:off x="404914" y="870817"/>
                <a:ext cx="2298424" cy="76862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ts val="1875"/>
                  </a:lnSpc>
                </a:pPr>
                <a:r>
                  <a:rPr lang="th-TH" sz="1350" b="1" dirty="0">
                    <a:solidFill>
                      <a:schemeClr val="bg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ยุทธศาสตร์ชาติ</a:t>
                </a:r>
              </a:p>
              <a:p>
                <a:pPr algn="ctr">
                  <a:lnSpc>
                    <a:spcPts val="1875"/>
                  </a:lnSpc>
                </a:pPr>
                <a:r>
                  <a:rPr lang="th-TH" sz="1350" b="1" dirty="0">
                    <a:solidFill>
                      <a:schemeClr val="bg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๒๐ปี </a:t>
                </a:r>
              </a:p>
            </p:txBody>
          </p:sp>
          <p:sp>
            <p:nvSpPr>
              <p:cNvPr id="41" name="สี่เหลี่ยมผืนผ้า 40">
                <a:extLst>
                  <a:ext uri="{FF2B5EF4-FFF2-40B4-BE49-F238E27FC236}">
                    <a16:creationId xmlns="" xmlns:a16="http://schemas.microsoft.com/office/drawing/2014/main" id="{97D0B952-FD6F-40F5-8ADC-E8B1EFF1270D}"/>
                  </a:ext>
                </a:extLst>
              </p:cNvPr>
              <p:cNvSpPr/>
              <p:nvPr/>
            </p:nvSpPr>
            <p:spPr>
              <a:xfrm>
                <a:off x="407812" y="1639441"/>
                <a:ext cx="2292627" cy="4284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๑. ความมั่นคง</a:t>
                </a:r>
              </a:p>
              <a:p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๒. การสร้างความสามารถ</a:t>
                </a:r>
                <a:b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</a:b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   ในการแข่งขัน</a:t>
                </a:r>
              </a:p>
              <a:p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๓. การพัฒนาและเสริมสร้าง</a:t>
                </a:r>
                <a:b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</a:b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   ศักยภาพทรัพยากรมนุษย์</a:t>
                </a:r>
              </a:p>
              <a:p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๔. การสร้างโอกาส</a:t>
                </a:r>
                <a:b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</a:b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   ความเสมอภาคทางสังคม</a:t>
                </a:r>
              </a:p>
              <a:p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๕. การสร้างการเติบโต</a:t>
                </a:r>
                <a:b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</a:b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   บนคุณภาพชีวิตที่เป็นมิตร</a:t>
                </a:r>
                <a:b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</a:b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   ต่อสิ่งแวดล้อม</a:t>
                </a:r>
              </a:p>
              <a:p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๖. การปรับสมดุลและพัฒนา</a:t>
                </a:r>
                <a:b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</a:b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   ระบบการบริหารจัดการ</a:t>
                </a:r>
                <a:b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</a:b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   ภาครัฐ</a:t>
                </a:r>
              </a:p>
            </p:txBody>
          </p:sp>
        </p:grpSp>
        <p:grpSp>
          <p:nvGrpSpPr>
            <p:cNvPr id="22" name="กลุ่ม 21"/>
            <p:cNvGrpSpPr/>
            <p:nvPr/>
          </p:nvGrpSpPr>
          <p:grpSpPr>
            <a:xfrm>
              <a:off x="2709766" y="889556"/>
              <a:ext cx="1736600" cy="5047552"/>
              <a:chOff x="2696118" y="889556"/>
              <a:chExt cx="1736600" cy="5047552"/>
            </a:xfrm>
          </p:grpSpPr>
          <p:sp>
            <p:nvSpPr>
              <p:cNvPr id="38" name="สี่เหลี่ยมผืนผ้า 37">
                <a:extLst>
                  <a:ext uri="{FF2B5EF4-FFF2-40B4-BE49-F238E27FC236}">
                    <a16:creationId xmlns="" xmlns:a16="http://schemas.microsoft.com/office/drawing/2014/main" id="{4D7E0AB5-6BDF-4615-BF6C-2193B3DEE5CD}"/>
                  </a:ext>
                </a:extLst>
              </p:cNvPr>
              <p:cNvSpPr/>
              <p:nvPr/>
            </p:nvSpPr>
            <p:spPr>
              <a:xfrm>
                <a:off x="2696118" y="889556"/>
                <a:ext cx="1736599" cy="76862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162000" rtlCol="0" anchor="ctr"/>
              <a:lstStyle/>
              <a:p>
                <a:pPr algn="ctr">
                  <a:lnSpc>
                    <a:spcPts val="1875"/>
                  </a:lnSpc>
                </a:pPr>
                <a:r>
                  <a:rPr lang="th-TH" sz="1350" b="1" dirty="0">
                    <a:solidFill>
                      <a:schemeClr val="bg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พื้นที่</a:t>
                </a:r>
              </a:p>
              <a:p>
                <a:pPr algn="ctr">
                  <a:lnSpc>
                    <a:spcPts val="1875"/>
                  </a:lnSpc>
                </a:pPr>
                <a:r>
                  <a:rPr lang="th-TH" sz="1350" b="1" dirty="0">
                    <a:solidFill>
                      <a:schemeClr val="bg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การพัฒนา</a:t>
                </a:r>
              </a:p>
            </p:txBody>
          </p:sp>
          <p:sp>
            <p:nvSpPr>
              <p:cNvPr id="39" name="สี่เหลี่ยมผืนผ้า 38">
                <a:extLst>
                  <a:ext uri="{FF2B5EF4-FFF2-40B4-BE49-F238E27FC236}">
                    <a16:creationId xmlns="" xmlns:a16="http://schemas.microsoft.com/office/drawing/2014/main" id="{A71B8F2B-BE37-4CF6-86DE-0C649687D39B}"/>
                  </a:ext>
                </a:extLst>
              </p:cNvPr>
              <p:cNvSpPr/>
              <p:nvPr/>
            </p:nvSpPr>
            <p:spPr>
              <a:xfrm>
                <a:off x="2696118" y="1653108"/>
                <a:ext cx="1736600" cy="4284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ts val="1800"/>
                  </a:lnSpc>
                </a:pPr>
                <a:r>
                  <a:rPr lang="th-TH" b="1" u="sng" dirty="0">
                    <a:solidFill>
                      <a:schemeClr val="accent3">
                        <a:lumMod val="50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พื้นที่การพัฒนาระดับภาค </a:t>
                </a:r>
              </a:p>
              <a:p>
                <a:pPr algn="ctr">
                  <a:lnSpc>
                    <a:spcPts val="1800"/>
                  </a:lnSpc>
                </a:pPr>
                <a:r>
                  <a:rPr lang="th-TH" b="1" u="sng" dirty="0">
                    <a:solidFill>
                      <a:schemeClr val="accent3">
                        <a:lumMod val="50000"/>
                      </a:schemeClr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๖ภาค</a:t>
                </a:r>
              </a:p>
              <a:p>
                <a:r>
                  <a:rPr lang="th-TH" sz="135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๑. เหนือ</a:t>
                </a:r>
              </a:p>
              <a:p>
                <a:r>
                  <a:rPr lang="th-TH" sz="135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๒. ตะวันออกเฉียงเหนือ</a:t>
                </a:r>
              </a:p>
              <a:p>
                <a:r>
                  <a:rPr lang="th-TH" sz="135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๓. ภาคกลาง</a:t>
                </a:r>
              </a:p>
              <a:p>
                <a:r>
                  <a:rPr lang="th-TH" sz="135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๔. ภาคตะวันออก</a:t>
                </a:r>
              </a:p>
              <a:p>
                <a:r>
                  <a:rPr lang="th-TH" sz="135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๕. ภาคใต้</a:t>
                </a:r>
              </a:p>
              <a:p>
                <a:r>
                  <a:rPr lang="th-TH" sz="135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๖. ภาคใต้ชายแดน/</a:t>
                </a:r>
                <a:r>
                  <a:rPr lang="th-TH" sz="1350" b="1" dirty="0" err="1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จช</a:t>
                </a:r>
                <a:r>
                  <a:rPr lang="th-TH" sz="135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ต.</a:t>
                </a:r>
              </a:p>
              <a:p>
                <a:endPara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endPara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endPara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endPara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r>
                  <a:rPr lang="th-TH" sz="135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.</a:t>
                </a:r>
              </a:p>
            </p:txBody>
          </p:sp>
        </p:grpSp>
        <p:sp>
          <p:nvSpPr>
            <p:cNvPr id="23" name="สี่เหลี่ยมผืนผ้า 22">
              <a:extLst>
                <a:ext uri="{FF2B5EF4-FFF2-40B4-BE49-F238E27FC236}">
                  <a16:creationId xmlns="" xmlns:a16="http://schemas.microsoft.com/office/drawing/2014/main" id="{48413F3B-1BC6-492E-B42F-008B19B0B6D1}"/>
                </a:ext>
              </a:extLst>
            </p:cNvPr>
            <p:cNvSpPr/>
            <p:nvPr/>
          </p:nvSpPr>
          <p:spPr>
            <a:xfrm>
              <a:off x="10886357" y="884171"/>
              <a:ext cx="436226" cy="50568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th-TH" sz="135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นักเรียน</a:t>
              </a:r>
            </a:p>
          </p:txBody>
        </p:sp>
        <p:sp>
          <p:nvSpPr>
            <p:cNvPr id="24" name="สี่เหลี่ยมผืนผ้า 23">
              <a:extLst>
                <a:ext uri="{FF2B5EF4-FFF2-40B4-BE49-F238E27FC236}">
                  <a16:creationId xmlns="" xmlns:a16="http://schemas.microsoft.com/office/drawing/2014/main" id="{63FD1AC9-EBDE-420B-AD84-3F7179EFA79D}"/>
                </a:ext>
              </a:extLst>
            </p:cNvPr>
            <p:cNvSpPr/>
            <p:nvPr/>
          </p:nvSpPr>
          <p:spPr>
            <a:xfrm>
              <a:off x="11493541" y="857667"/>
              <a:ext cx="436226" cy="504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th-TH" sz="135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ประชาชน</a:t>
              </a:r>
            </a:p>
          </p:txBody>
        </p:sp>
        <p:grpSp>
          <p:nvGrpSpPr>
            <p:cNvPr id="25" name="กลุ่ม 24"/>
            <p:cNvGrpSpPr/>
            <p:nvPr/>
          </p:nvGrpSpPr>
          <p:grpSpPr>
            <a:xfrm>
              <a:off x="4567400" y="857667"/>
              <a:ext cx="1569861" cy="5032231"/>
              <a:chOff x="4565632" y="891625"/>
              <a:chExt cx="1569861" cy="5032231"/>
            </a:xfrm>
          </p:grpSpPr>
          <p:sp>
            <p:nvSpPr>
              <p:cNvPr id="36" name="สี่เหลี่ยมผืนผ้า 35">
                <a:extLst>
                  <a:ext uri="{FF2B5EF4-FFF2-40B4-BE49-F238E27FC236}">
                    <a16:creationId xmlns="" xmlns:a16="http://schemas.microsoft.com/office/drawing/2014/main" id="{C6C40685-EB9E-4594-93B2-403A2A1D6B13}"/>
                  </a:ext>
                </a:extLst>
              </p:cNvPr>
              <p:cNvSpPr/>
              <p:nvPr/>
            </p:nvSpPr>
            <p:spPr>
              <a:xfrm>
                <a:off x="4565632" y="891625"/>
                <a:ext cx="1569600" cy="737981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ts val="1875"/>
                  </a:lnSpc>
                </a:pPr>
                <a:r>
                  <a:rPr lang="th-TH" sz="1350" b="1" dirty="0">
                    <a:solidFill>
                      <a:schemeClr val="bg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กลุ่มจังหวัด/ภาค ศธ.</a:t>
                </a:r>
              </a:p>
            </p:txBody>
          </p:sp>
          <p:sp>
            <p:nvSpPr>
              <p:cNvPr id="37" name="สี่เหลี่ยมผืนผ้า 36">
                <a:extLst>
                  <a:ext uri="{FF2B5EF4-FFF2-40B4-BE49-F238E27FC236}">
                    <a16:creationId xmlns="" xmlns:a16="http://schemas.microsoft.com/office/drawing/2014/main" id="{DA6E2634-AA71-4B38-A9C3-8E4ECCD72A22}"/>
                  </a:ext>
                </a:extLst>
              </p:cNvPr>
              <p:cNvSpPr/>
              <p:nvPr/>
            </p:nvSpPr>
            <p:spPr>
              <a:xfrm>
                <a:off x="4572118" y="1639856"/>
                <a:ext cx="1563375" cy="4284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162000" rtlCol="0" anchor="t"/>
              <a:lstStyle/>
              <a:p>
                <a:pPr algn="ctr"/>
                <a:r>
                  <a:rPr lang="th-TH" sz="2400" b="1" u="sng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๑๘ ภาค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กลางตอนบน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กลางตอนกลาง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กลางตอนล่าง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ใต้ฝั่งอ่าวไทย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ใต้ฝั่งอันดามัน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ใต้ชายแดน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อิสานตอนบน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อิสานตอนกลาง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อิสานตอนล่าง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เหนือตอนบน</a:t>
                </a:r>
              </a:p>
              <a:p>
                <a:pPr>
                  <a:lnSpc>
                    <a:spcPts val="1650"/>
                  </a:lnSpc>
                </a:pPr>
                <a:r>
                  <a:rPr lang="th-TH" sz="15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- เหนือตอนล่าง</a:t>
                </a:r>
                <a:endParaRPr lang="th-TH" sz="3000" b="1" u="sng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26" name="กลุ่ม 25"/>
            <p:cNvGrpSpPr/>
            <p:nvPr/>
          </p:nvGrpSpPr>
          <p:grpSpPr>
            <a:xfrm>
              <a:off x="6262542" y="889555"/>
              <a:ext cx="1309471" cy="5037794"/>
              <a:chOff x="6194303" y="889555"/>
              <a:chExt cx="1309471" cy="5037794"/>
            </a:xfrm>
          </p:grpSpPr>
          <p:sp>
            <p:nvSpPr>
              <p:cNvPr id="34" name="สี่เหลี่ยมผืนผ้า 33">
                <a:extLst>
                  <a:ext uri="{FF2B5EF4-FFF2-40B4-BE49-F238E27FC236}">
                    <a16:creationId xmlns="" xmlns:a16="http://schemas.microsoft.com/office/drawing/2014/main" id="{6D244A37-385F-48A1-9F6F-D5162CD75A50}"/>
                  </a:ext>
                </a:extLst>
              </p:cNvPr>
              <p:cNvSpPr/>
              <p:nvPr/>
            </p:nvSpPr>
            <p:spPr>
              <a:xfrm>
                <a:off x="6194303" y="889555"/>
                <a:ext cx="1309471" cy="753303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1350" b="1" dirty="0">
                    <a:solidFill>
                      <a:schemeClr val="bg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จังหวัด</a:t>
                </a:r>
              </a:p>
            </p:txBody>
          </p:sp>
          <p:sp>
            <p:nvSpPr>
              <p:cNvPr id="35" name="สี่เหลี่ยมผืนผ้า 34">
                <a:extLst>
                  <a:ext uri="{FF2B5EF4-FFF2-40B4-BE49-F238E27FC236}">
                    <a16:creationId xmlns="" xmlns:a16="http://schemas.microsoft.com/office/drawing/2014/main" id="{3F6ED7E0-398F-457D-B3A0-34F440A2111F}"/>
                  </a:ext>
                </a:extLst>
              </p:cNvPr>
              <p:cNvSpPr/>
              <p:nvPr/>
            </p:nvSpPr>
            <p:spPr>
              <a:xfrm>
                <a:off x="6196847" y="1653108"/>
                <a:ext cx="1303785" cy="427424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0" rtlCol="0" anchor="ctr"/>
              <a:lstStyle/>
              <a:p>
                <a:pPr algn="ctr"/>
                <a:r>
                  <a:rPr lang="th-TH" sz="24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กทม.และ</a:t>
                </a:r>
              </a:p>
              <a:p>
                <a:pPr algn="ctr"/>
                <a:r>
                  <a:rPr lang="th-TH" sz="2400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๗๖ จังหวัด</a:t>
                </a:r>
              </a:p>
            </p:txBody>
          </p:sp>
        </p:grpSp>
        <p:grpSp>
          <p:nvGrpSpPr>
            <p:cNvPr id="27" name="กลุ่ม 26"/>
            <p:cNvGrpSpPr/>
            <p:nvPr/>
          </p:nvGrpSpPr>
          <p:grpSpPr>
            <a:xfrm>
              <a:off x="7694628" y="889555"/>
              <a:ext cx="1551340" cy="5037794"/>
              <a:chOff x="7599092" y="889555"/>
              <a:chExt cx="1551340" cy="5037794"/>
            </a:xfrm>
          </p:grpSpPr>
          <p:sp>
            <p:nvSpPr>
              <p:cNvPr id="32" name="สี่เหลี่ยมผืนผ้า 31">
                <a:extLst>
                  <a:ext uri="{FF2B5EF4-FFF2-40B4-BE49-F238E27FC236}">
                    <a16:creationId xmlns="" xmlns:a16="http://schemas.microsoft.com/office/drawing/2014/main" id="{BFB28E20-505F-41BD-8B12-E30866E6346C}"/>
                  </a:ext>
                </a:extLst>
              </p:cNvPr>
              <p:cNvSpPr/>
              <p:nvPr/>
            </p:nvSpPr>
            <p:spPr>
              <a:xfrm>
                <a:off x="7599092" y="889555"/>
                <a:ext cx="1551340" cy="768625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135000" rtlCol="0" anchor="ctr"/>
              <a:lstStyle/>
              <a:p>
                <a:pPr algn="ctr">
                  <a:lnSpc>
                    <a:spcPts val="1875"/>
                  </a:lnSpc>
                </a:pPr>
                <a:r>
                  <a:rPr lang="th-TH" sz="1350" b="1" dirty="0">
                    <a:solidFill>
                      <a:schemeClr val="bg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เขตพื้นที่การศึกษา</a:t>
                </a:r>
              </a:p>
            </p:txBody>
          </p:sp>
          <p:sp>
            <p:nvSpPr>
              <p:cNvPr id="33" name="สี่เหลี่ยมผืนผ้า 32">
                <a:extLst>
                  <a:ext uri="{FF2B5EF4-FFF2-40B4-BE49-F238E27FC236}">
                    <a16:creationId xmlns="" xmlns:a16="http://schemas.microsoft.com/office/drawing/2014/main" id="{B3F766BF-4748-49B3-B745-F5245640659E}"/>
                  </a:ext>
                </a:extLst>
              </p:cNvPr>
              <p:cNvSpPr/>
              <p:nvPr/>
            </p:nvSpPr>
            <p:spPr>
              <a:xfrm>
                <a:off x="7601610" y="1639441"/>
                <a:ext cx="1547209" cy="42879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b="1" dirty="0" err="1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สพป</a:t>
                </a:r>
                <a:r>
                  <a:rPr lang="th-TH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.๑๘๓เขต</a:t>
                </a:r>
              </a:p>
              <a:p>
                <a:pPr algn="ctr"/>
                <a:endParaRPr lang="th-TH" b="1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pPr algn="ctr"/>
                <a:r>
                  <a:rPr lang="th-TH" b="1" dirty="0" err="1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สพ</a:t>
                </a:r>
                <a:r>
                  <a:rPr lang="th-TH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ม. ๔๒ เขต</a:t>
                </a:r>
              </a:p>
              <a:p>
                <a:pPr algn="ctr"/>
                <a:endParaRPr lang="th-TH" b="1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pPr algn="ctr"/>
                <a:r>
                  <a:rPr lang="th-TH" b="1" dirty="0" err="1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สศ</a:t>
                </a:r>
                <a:r>
                  <a:rPr lang="th-TH" b="1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ศ.</a:t>
                </a:r>
              </a:p>
            </p:txBody>
          </p:sp>
        </p:grpSp>
        <p:grpSp>
          <p:nvGrpSpPr>
            <p:cNvPr id="28" name="กลุ่ม 27"/>
            <p:cNvGrpSpPr/>
            <p:nvPr/>
          </p:nvGrpSpPr>
          <p:grpSpPr>
            <a:xfrm>
              <a:off x="9358981" y="870817"/>
              <a:ext cx="1386000" cy="5056532"/>
              <a:chOff x="9290741" y="870817"/>
              <a:chExt cx="1386000" cy="5056532"/>
            </a:xfrm>
          </p:grpSpPr>
          <p:sp>
            <p:nvSpPr>
              <p:cNvPr id="30" name="สี่เหลี่ยมผืนผ้า 29">
                <a:extLst>
                  <a:ext uri="{FF2B5EF4-FFF2-40B4-BE49-F238E27FC236}">
                    <a16:creationId xmlns="" xmlns:a16="http://schemas.microsoft.com/office/drawing/2014/main" id="{0F2FE29A-C21A-46F0-BB39-920F8A4F857F}"/>
                  </a:ext>
                </a:extLst>
              </p:cNvPr>
              <p:cNvSpPr/>
              <p:nvPr/>
            </p:nvSpPr>
            <p:spPr>
              <a:xfrm>
                <a:off x="9290741" y="870817"/>
                <a:ext cx="1386000" cy="80051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1350" b="1" dirty="0">
                    <a:solidFill>
                      <a:schemeClr val="bg1"/>
                    </a:solidFill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โรงเรียน</a:t>
                </a:r>
              </a:p>
            </p:txBody>
          </p:sp>
          <p:sp>
            <p:nvSpPr>
              <p:cNvPr id="31" name="สี่เหลี่ยมผืนผ้า 30">
                <a:extLst>
                  <a:ext uri="{FF2B5EF4-FFF2-40B4-BE49-F238E27FC236}">
                    <a16:creationId xmlns="" xmlns:a16="http://schemas.microsoft.com/office/drawing/2014/main" id="{A3060016-40DD-496B-99FB-DBAD8BD8399D}"/>
                  </a:ext>
                </a:extLst>
              </p:cNvPr>
              <p:cNvSpPr/>
              <p:nvPr/>
            </p:nvSpPr>
            <p:spPr>
              <a:xfrm>
                <a:off x="9290763" y="1639441"/>
                <a:ext cx="1377237" cy="428790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sp>
          <p:nvSpPr>
            <p:cNvPr id="29" name="ลูกศร: ซ้าย-ขวา 42">
              <a:extLst>
                <a:ext uri="{FF2B5EF4-FFF2-40B4-BE49-F238E27FC236}">
                  <a16:creationId xmlns="" xmlns:a16="http://schemas.microsoft.com/office/drawing/2014/main" id="{6793FA3E-BADD-4E18-8709-B85303D611A7}"/>
                </a:ext>
              </a:extLst>
            </p:cNvPr>
            <p:cNvSpPr/>
            <p:nvPr/>
          </p:nvSpPr>
          <p:spPr>
            <a:xfrm>
              <a:off x="2474817" y="3470848"/>
              <a:ext cx="360000" cy="252000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42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3250861" y="2562192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3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4520600" y="2562192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4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5594867" y="2562192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5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6837430" y="2555725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6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7967890" y="2551797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7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8421047" y="2551797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6933268" y="1674222"/>
            <a:ext cx="1347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1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สพ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ป.  27,896  แห่ง</a:t>
            </a:r>
          </a:p>
          <a:p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1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สพ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ม.    2,358  แห่ง</a:t>
            </a:r>
          </a:p>
          <a:p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 </a:t>
            </a:r>
            <a:r>
              <a:rPr lang="th-TH" sz="1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สศ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ศ.        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99 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</a:t>
            </a:r>
          </a:p>
        </p:txBody>
      </p:sp>
      <p:sp>
        <p:nvSpPr>
          <p:cNvPr id="49" name="กล่องข้อความ 43"/>
          <p:cNvSpPr txBox="1"/>
          <p:nvPr/>
        </p:nvSpPr>
        <p:spPr>
          <a:xfrm>
            <a:off x="7245720" y="2792734"/>
            <a:ext cx="60785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</a:t>
            </a:r>
          </a:p>
          <a:p>
            <a:pPr algn="ctr"/>
            <a:r>
              <a:rPr lang="en-US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30,353</a:t>
            </a:r>
          </a:p>
          <a:p>
            <a:pPr algn="ctr"/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</a:t>
            </a:r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" y="4344710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5089"/>
            <a:ext cx="5904656" cy="23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34603"/>
            <a:ext cx="4392488" cy="857250"/>
          </a:xfrm>
        </p:spPr>
        <p:txBody>
          <a:bodyPr>
            <a:no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๒. มีพื้นฐานชีวิตที่มั่นคง-มีคุณธรรม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221543"/>
            <a:ext cx="6707088" cy="237307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รู้จักแยกแยะสิ่งที่ผิด-ชอบ/ชั่ว-ดี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ปฏิบัติแต่สิ่งที่ชอบ สิ่งที่ดีงาม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ปฏิเสธสิ่งที่ผิด สิ่งที่ชั่ว</a:t>
            </a:r>
          </a:p>
          <a:p>
            <a:pPr marL="514350" lvl="0" indent="-514350"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ช่วยกันสร้างคนดีให้แก่บ้านเมือง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th-TH" sz="2800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endParaRPr lang="th-TH" sz="2800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5600" t="6601" r="2935" b="9400"/>
          <a:stretch/>
        </p:blipFill>
        <p:spPr>
          <a:xfrm rot="10800000">
            <a:off x="35493" y="-3"/>
            <a:ext cx="1872210" cy="509203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ตัวเชื่อมต่อตรง 1">
            <a:extLst>
              <a:ext uri="{FF2B5EF4-FFF2-40B4-BE49-F238E27FC236}">
                <a16:creationId xmlns="" xmlns:a16="http://schemas.microsoft.com/office/drawing/2014/main" id="{6660873B-18E4-4B4C-9604-EDB2CA9C98B3}"/>
              </a:ext>
            </a:extLst>
          </p:cNvPr>
          <p:cNvCxnSpPr>
            <a:cxnSpLocks/>
          </p:cNvCxnSpPr>
          <p:nvPr/>
        </p:nvCxnSpPr>
        <p:spPr>
          <a:xfrm flipH="1">
            <a:off x="8799561" y="400866"/>
            <a:ext cx="2795" cy="241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ตัวเชื่อมต่อตรง 2">
            <a:extLst>
              <a:ext uri="{FF2B5EF4-FFF2-40B4-BE49-F238E27FC236}">
                <a16:creationId xmlns="" xmlns:a16="http://schemas.microsoft.com/office/drawing/2014/main" id="{C39D3BE1-D50E-41BD-A731-E4E530C455B4}"/>
              </a:ext>
            </a:extLst>
          </p:cNvPr>
          <p:cNvCxnSpPr>
            <a:cxnSpLocks/>
          </p:cNvCxnSpPr>
          <p:nvPr/>
        </p:nvCxnSpPr>
        <p:spPr>
          <a:xfrm flipH="1">
            <a:off x="8393281" y="410653"/>
            <a:ext cx="2795" cy="241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>
            <a:extLst>
              <a:ext uri="{FF2B5EF4-FFF2-40B4-BE49-F238E27FC236}">
                <a16:creationId xmlns="" xmlns:a16="http://schemas.microsoft.com/office/drawing/2014/main" id="{E50C115F-F447-4C49-A691-2F29C43F5E0F}"/>
              </a:ext>
            </a:extLst>
          </p:cNvPr>
          <p:cNvCxnSpPr>
            <a:cxnSpLocks/>
          </p:cNvCxnSpPr>
          <p:nvPr/>
        </p:nvCxnSpPr>
        <p:spPr>
          <a:xfrm flipH="1">
            <a:off x="7590595" y="451177"/>
            <a:ext cx="2795" cy="241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>
            <a:extLst>
              <a:ext uri="{FF2B5EF4-FFF2-40B4-BE49-F238E27FC236}">
                <a16:creationId xmlns="" xmlns:a16="http://schemas.microsoft.com/office/drawing/2014/main" id="{8C53DED0-2E70-471C-82F0-538E048B6F08}"/>
              </a:ext>
            </a:extLst>
          </p:cNvPr>
          <p:cNvCxnSpPr>
            <a:cxnSpLocks/>
          </p:cNvCxnSpPr>
          <p:nvPr/>
        </p:nvCxnSpPr>
        <p:spPr>
          <a:xfrm flipH="1">
            <a:off x="6386474" y="424315"/>
            <a:ext cx="2795" cy="241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>
            <a:extLst>
              <a:ext uri="{FF2B5EF4-FFF2-40B4-BE49-F238E27FC236}">
                <a16:creationId xmlns="" xmlns:a16="http://schemas.microsoft.com/office/drawing/2014/main" id="{BAFEF1CD-17E4-45D0-B0D6-CDFCA7553434}"/>
              </a:ext>
            </a:extLst>
          </p:cNvPr>
          <p:cNvCxnSpPr>
            <a:cxnSpLocks/>
          </p:cNvCxnSpPr>
          <p:nvPr/>
        </p:nvCxnSpPr>
        <p:spPr>
          <a:xfrm flipH="1">
            <a:off x="5086731" y="441458"/>
            <a:ext cx="2795" cy="241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>
            <a:extLst>
              <a:ext uri="{FF2B5EF4-FFF2-40B4-BE49-F238E27FC236}">
                <a16:creationId xmlns="" xmlns:a16="http://schemas.microsoft.com/office/drawing/2014/main" id="{9802B381-F48C-42F9-9EEB-DD701AC170B7}"/>
              </a:ext>
            </a:extLst>
          </p:cNvPr>
          <p:cNvCxnSpPr>
            <a:cxnSpLocks/>
          </p:cNvCxnSpPr>
          <p:nvPr/>
        </p:nvCxnSpPr>
        <p:spPr>
          <a:xfrm flipH="1">
            <a:off x="3702863" y="429670"/>
            <a:ext cx="2795" cy="241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>
            <a:extLst>
              <a:ext uri="{FF2B5EF4-FFF2-40B4-BE49-F238E27FC236}">
                <a16:creationId xmlns="" xmlns:a16="http://schemas.microsoft.com/office/drawing/2014/main" id="{EBD72725-D1DD-40D9-ADDB-A69B33117E86}"/>
              </a:ext>
            </a:extLst>
          </p:cNvPr>
          <p:cNvCxnSpPr>
            <a:cxnSpLocks/>
          </p:cNvCxnSpPr>
          <p:nvPr/>
        </p:nvCxnSpPr>
        <p:spPr>
          <a:xfrm flipH="1">
            <a:off x="2318995" y="421798"/>
            <a:ext cx="2795" cy="2416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กลุ่ม 8"/>
          <p:cNvGrpSpPr/>
          <p:nvPr/>
        </p:nvGrpSpPr>
        <p:grpSpPr>
          <a:xfrm>
            <a:off x="7011441" y="612542"/>
            <a:ext cx="1168349" cy="3792399"/>
            <a:chOff x="282081" y="870817"/>
            <a:chExt cx="2178000" cy="5056532"/>
          </a:xfrm>
        </p:grpSpPr>
        <p:sp>
          <p:nvSpPr>
            <p:cNvPr id="10" name="สี่เหลี่ยมผืนผ้า 9">
              <a:extLst>
                <a:ext uri="{FF2B5EF4-FFF2-40B4-BE49-F238E27FC236}">
                  <a16:creationId xmlns="" xmlns:a16="http://schemas.microsoft.com/office/drawing/2014/main" id="{BD7F1C0F-D4A0-41BB-840D-4A5489E65A93}"/>
                </a:ext>
              </a:extLst>
            </p:cNvPr>
            <p:cNvSpPr/>
            <p:nvPr/>
          </p:nvSpPr>
          <p:spPr>
            <a:xfrm>
              <a:off x="282081" y="870817"/>
              <a:ext cx="2178000" cy="7686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ts val="1875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โรงเรียน</a:t>
              </a:r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="" xmlns:a16="http://schemas.microsoft.com/office/drawing/2014/main" id="{97D0B952-FD6F-40F5-8ADC-E8B1EFF1270D}"/>
                </a:ext>
              </a:extLst>
            </p:cNvPr>
            <p:cNvSpPr/>
            <p:nvPr/>
          </p:nvSpPr>
          <p:spPr>
            <a:xfrm>
              <a:off x="284981" y="1639441"/>
              <a:ext cx="2168105" cy="42879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85763" indent="-385763">
                <a:buFont typeface="+mj-cs"/>
                <a:buAutoNum type="thaiNumPeriod"/>
              </a:pPr>
              <a:endPara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4440669" y="612542"/>
            <a:ext cx="1256681" cy="3792399"/>
            <a:chOff x="282081" y="870817"/>
            <a:chExt cx="2178000" cy="5056532"/>
          </a:xfrm>
        </p:grpSpPr>
        <p:sp>
          <p:nvSpPr>
            <p:cNvPr id="13" name="สี่เหลี่ยมผืนผ้า 12">
              <a:extLst>
                <a:ext uri="{FF2B5EF4-FFF2-40B4-BE49-F238E27FC236}">
                  <a16:creationId xmlns="" xmlns:a16="http://schemas.microsoft.com/office/drawing/2014/main" id="{BD7F1C0F-D4A0-41BB-840D-4A5489E65A93}"/>
                </a:ext>
              </a:extLst>
            </p:cNvPr>
            <p:cNvSpPr/>
            <p:nvPr/>
          </p:nvSpPr>
          <p:spPr>
            <a:xfrm>
              <a:off x="282081" y="870817"/>
              <a:ext cx="2178000" cy="7686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ts val="1875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จังหวัด</a:t>
              </a: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="" xmlns:a16="http://schemas.microsoft.com/office/drawing/2014/main" id="{97D0B952-FD6F-40F5-8ADC-E8B1EFF1270D}"/>
                </a:ext>
              </a:extLst>
            </p:cNvPr>
            <p:cNvSpPr/>
            <p:nvPr/>
          </p:nvSpPr>
          <p:spPr>
            <a:xfrm>
              <a:off x="284981" y="1639441"/>
              <a:ext cx="2168105" cy="42879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85763" indent="-385763">
                <a:buFont typeface="+mj-cs"/>
                <a:buAutoNum type="thaiNumPeriod"/>
              </a:pPr>
              <a:endPara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3022412" y="612542"/>
            <a:ext cx="1346674" cy="3792399"/>
            <a:chOff x="282081" y="870817"/>
            <a:chExt cx="2178000" cy="5056532"/>
          </a:xfrm>
        </p:grpSpPr>
        <p:sp>
          <p:nvSpPr>
            <p:cNvPr id="16" name="สี่เหลี่ยมผืนผ้า 15">
              <a:extLst>
                <a:ext uri="{FF2B5EF4-FFF2-40B4-BE49-F238E27FC236}">
                  <a16:creationId xmlns="" xmlns:a16="http://schemas.microsoft.com/office/drawing/2014/main" id="{BD7F1C0F-D4A0-41BB-840D-4A5489E65A93}"/>
                </a:ext>
              </a:extLst>
            </p:cNvPr>
            <p:cNvSpPr/>
            <p:nvPr/>
          </p:nvSpPr>
          <p:spPr>
            <a:xfrm>
              <a:off x="282081" y="870817"/>
              <a:ext cx="2178000" cy="7686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ts val="1875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กลุ่มจังหวัด</a:t>
              </a: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="" xmlns:a16="http://schemas.microsoft.com/office/drawing/2014/main" id="{97D0B952-FD6F-40F5-8ADC-E8B1EFF1270D}"/>
                </a:ext>
              </a:extLst>
            </p:cNvPr>
            <p:cNvSpPr/>
            <p:nvPr/>
          </p:nvSpPr>
          <p:spPr>
            <a:xfrm>
              <a:off x="284981" y="1639441"/>
              <a:ext cx="2168105" cy="42879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85763" indent="-385763">
                <a:buFont typeface="+mj-cs"/>
                <a:buAutoNum type="thaiNumPeriod"/>
              </a:pPr>
              <a:endPara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1721665" y="612542"/>
            <a:ext cx="1225820" cy="3792399"/>
            <a:chOff x="282081" y="870817"/>
            <a:chExt cx="2178000" cy="5056532"/>
          </a:xfrm>
        </p:grpSpPr>
        <p:sp>
          <p:nvSpPr>
            <p:cNvPr id="19" name="สี่เหลี่ยมผืนผ้า 18">
              <a:extLst>
                <a:ext uri="{FF2B5EF4-FFF2-40B4-BE49-F238E27FC236}">
                  <a16:creationId xmlns="" xmlns:a16="http://schemas.microsoft.com/office/drawing/2014/main" id="{BD7F1C0F-D4A0-41BB-840D-4A5489E65A93}"/>
                </a:ext>
              </a:extLst>
            </p:cNvPr>
            <p:cNvSpPr/>
            <p:nvPr/>
          </p:nvSpPr>
          <p:spPr>
            <a:xfrm>
              <a:off x="282081" y="870817"/>
              <a:ext cx="2178000" cy="7686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ts val="1875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เขต</a:t>
              </a:r>
              <a:b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</a:br>
              <a: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การพัฒนา</a:t>
              </a: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="" xmlns:a16="http://schemas.microsoft.com/office/drawing/2014/main" id="{97D0B952-FD6F-40F5-8ADC-E8B1EFF1270D}"/>
                </a:ext>
              </a:extLst>
            </p:cNvPr>
            <p:cNvSpPr/>
            <p:nvPr/>
          </p:nvSpPr>
          <p:spPr>
            <a:xfrm>
              <a:off x="284981" y="1639441"/>
              <a:ext cx="2168105" cy="42879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85763" indent="-385763">
                <a:buFont typeface="+mj-cs"/>
                <a:buAutoNum type="thaiNumPeriod"/>
              </a:pPr>
              <a:endPara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21" name="สี่เหลี่ยมผืนผ้ามุมมน 20">
            <a:extLst>
              <a:ext uri="{FF2B5EF4-FFF2-40B4-BE49-F238E27FC236}">
                <a16:creationId xmlns="" xmlns:a16="http://schemas.microsoft.com/office/drawing/2014/main" id="{C6C87E38-87C2-4306-92E8-8CCBAA72E38F}"/>
              </a:ext>
            </a:extLst>
          </p:cNvPr>
          <p:cNvSpPr/>
          <p:nvPr/>
        </p:nvSpPr>
        <p:spPr>
          <a:xfrm>
            <a:off x="119269" y="58745"/>
            <a:ext cx="8946623" cy="4406765"/>
          </a:xfrm>
          <a:prstGeom prst="roundRect">
            <a:avLst>
              <a:gd name="adj" fmla="val 2730"/>
            </a:avLst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135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2" name="ตัวเชื่อมต่อตรง 21">
            <a:extLst>
              <a:ext uri="{FF2B5EF4-FFF2-40B4-BE49-F238E27FC236}">
                <a16:creationId xmlns="" xmlns:a16="http://schemas.microsoft.com/office/drawing/2014/main" id="{62CA19A9-1DF0-45CF-B232-D2F12AF9519C}"/>
              </a:ext>
            </a:extLst>
          </p:cNvPr>
          <p:cNvCxnSpPr>
            <a:cxnSpLocks/>
          </p:cNvCxnSpPr>
          <p:nvPr/>
        </p:nvCxnSpPr>
        <p:spPr>
          <a:xfrm flipH="1">
            <a:off x="928266" y="475087"/>
            <a:ext cx="1" cy="2111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: มุมมน 3">
            <a:extLst>
              <a:ext uri="{FF2B5EF4-FFF2-40B4-BE49-F238E27FC236}">
                <a16:creationId xmlns="" xmlns:a16="http://schemas.microsoft.com/office/drawing/2014/main" id="{51C2DDA8-EC02-4E85-87BA-20B6C4294C08}"/>
              </a:ext>
            </a:extLst>
          </p:cNvPr>
          <p:cNvSpPr/>
          <p:nvPr/>
        </p:nvSpPr>
        <p:spPr>
          <a:xfrm>
            <a:off x="209150" y="129650"/>
            <a:ext cx="8758647" cy="370231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แผนปฏิบัติการ  </a:t>
            </a:r>
            <a:r>
              <a:rPr lang="th-TH" sz="27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สพฐ</a:t>
            </a:r>
            <a:r>
              <a:rPr lang="th-TH" sz="27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  ประจำปี ๒๕๖๑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="" xmlns:a16="http://schemas.microsoft.com/office/drawing/2014/main" id="{FB54F70F-1303-4F82-B5AA-83F67426DC74}"/>
              </a:ext>
            </a:extLst>
          </p:cNvPr>
          <p:cNvSpPr/>
          <p:nvPr/>
        </p:nvSpPr>
        <p:spPr>
          <a:xfrm>
            <a:off x="1364678" y="4875854"/>
            <a:ext cx="1559618" cy="2236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Function</a:t>
            </a:r>
            <a:endParaRPr lang="th-TH" sz="1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="" xmlns:a16="http://schemas.microsoft.com/office/drawing/2014/main" id="{6F0E1E37-6E0A-4C47-BBBC-63CCBD2A59F3}"/>
              </a:ext>
            </a:extLst>
          </p:cNvPr>
          <p:cNvSpPr/>
          <p:nvPr/>
        </p:nvSpPr>
        <p:spPr>
          <a:xfrm>
            <a:off x="3646668" y="4868308"/>
            <a:ext cx="1559618" cy="2236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Agenda</a:t>
            </a:r>
            <a:endParaRPr lang="th-TH" sz="1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="" xmlns:a16="http://schemas.microsoft.com/office/drawing/2014/main" id="{042060B5-DD2B-4DDA-9AC3-6B5B60206AC8}"/>
              </a:ext>
            </a:extLst>
          </p:cNvPr>
          <p:cNvSpPr/>
          <p:nvPr/>
        </p:nvSpPr>
        <p:spPr>
          <a:xfrm>
            <a:off x="6190813" y="4866756"/>
            <a:ext cx="1559618" cy="2236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Area</a:t>
            </a:r>
            <a:endParaRPr lang="th-TH" sz="1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7" name="ตัวเชื่อมต่อตรง 26">
            <a:extLst>
              <a:ext uri="{FF2B5EF4-FFF2-40B4-BE49-F238E27FC236}">
                <a16:creationId xmlns="" xmlns:a16="http://schemas.microsoft.com/office/drawing/2014/main" id="{E4D49092-723C-413A-A1CA-D11C1958DD44}"/>
              </a:ext>
            </a:extLst>
          </p:cNvPr>
          <p:cNvCxnSpPr>
            <a:stCxn id="24" idx="0"/>
            <a:endCxn id="24" idx="0"/>
          </p:cNvCxnSpPr>
          <p:nvPr/>
        </p:nvCxnSpPr>
        <p:spPr>
          <a:xfrm>
            <a:off x="2144487" y="48758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>
            <a:extLst>
              <a:ext uri="{FF2B5EF4-FFF2-40B4-BE49-F238E27FC236}">
                <a16:creationId xmlns="" xmlns:a16="http://schemas.microsoft.com/office/drawing/2014/main" id="{B8E9F951-4AAC-4F85-BA39-6D2FEAB0D59C}"/>
              </a:ext>
            </a:extLst>
          </p:cNvPr>
          <p:cNvCxnSpPr>
            <a:cxnSpLocks/>
          </p:cNvCxnSpPr>
          <p:nvPr/>
        </p:nvCxnSpPr>
        <p:spPr>
          <a:xfrm flipH="1">
            <a:off x="2134684" y="4718450"/>
            <a:ext cx="2" cy="147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>
            <a:extLst>
              <a:ext uri="{FF2B5EF4-FFF2-40B4-BE49-F238E27FC236}">
                <a16:creationId xmlns="" xmlns:a16="http://schemas.microsoft.com/office/drawing/2014/main" id="{B40E5ECA-FF9A-4072-9EB3-FEA60C8BCBEF}"/>
              </a:ext>
            </a:extLst>
          </p:cNvPr>
          <p:cNvCxnSpPr>
            <a:cxnSpLocks/>
          </p:cNvCxnSpPr>
          <p:nvPr/>
        </p:nvCxnSpPr>
        <p:spPr>
          <a:xfrm flipH="1">
            <a:off x="4424800" y="4722364"/>
            <a:ext cx="2" cy="147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>
            <a:extLst>
              <a:ext uri="{FF2B5EF4-FFF2-40B4-BE49-F238E27FC236}">
                <a16:creationId xmlns="" xmlns:a16="http://schemas.microsoft.com/office/drawing/2014/main" id="{041384AE-8B46-4963-AF3A-D1C860BF9592}"/>
              </a:ext>
            </a:extLst>
          </p:cNvPr>
          <p:cNvCxnSpPr>
            <a:cxnSpLocks/>
          </p:cNvCxnSpPr>
          <p:nvPr/>
        </p:nvCxnSpPr>
        <p:spPr>
          <a:xfrm flipH="1">
            <a:off x="6957910" y="4709202"/>
            <a:ext cx="2" cy="1473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 30">
            <a:extLst>
              <a:ext uri="{FF2B5EF4-FFF2-40B4-BE49-F238E27FC236}">
                <a16:creationId xmlns="" xmlns:a16="http://schemas.microsoft.com/office/drawing/2014/main" id="{4F68C76C-C3DD-481A-9C7B-10F8E529EA4D}"/>
              </a:ext>
            </a:extLst>
          </p:cNvPr>
          <p:cNvSpPr/>
          <p:nvPr/>
        </p:nvSpPr>
        <p:spPr>
          <a:xfrm>
            <a:off x="119269" y="4517478"/>
            <a:ext cx="8946623" cy="288779"/>
          </a:xfrm>
          <a:prstGeom prst="rect">
            <a:avLst/>
          </a:prstGeom>
          <a:solidFill>
            <a:srgbClr val="FF8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แผนงบประมาณเชิงบูรณาการ</a:t>
            </a:r>
            <a:r>
              <a:rPr lang="en-US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: Bottom </a:t>
            </a:r>
            <a:r>
              <a:rPr lang="en-US" sz="1600" b="1" dirty="0" err="1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up+Top</a:t>
            </a:r>
            <a:r>
              <a:rPr lang="en-US" sz="16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down</a:t>
            </a:r>
            <a:endParaRPr lang="th-TH" sz="16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11561" y="622405"/>
            <a:ext cx="1436111" cy="3792399"/>
            <a:chOff x="282081" y="870817"/>
            <a:chExt cx="2178000" cy="5056532"/>
          </a:xfrm>
        </p:grpSpPr>
        <p:sp>
          <p:nvSpPr>
            <p:cNvPr id="33" name="สี่เหลี่ยมผืนผ้า 32">
              <a:extLst>
                <a:ext uri="{FF2B5EF4-FFF2-40B4-BE49-F238E27FC236}">
                  <a16:creationId xmlns="" xmlns:a16="http://schemas.microsoft.com/office/drawing/2014/main" id="{BD7F1C0F-D4A0-41BB-840D-4A5489E65A93}"/>
                </a:ext>
              </a:extLst>
            </p:cNvPr>
            <p:cNvSpPr/>
            <p:nvPr/>
          </p:nvSpPr>
          <p:spPr>
            <a:xfrm>
              <a:off x="282081" y="870817"/>
              <a:ext cx="2178000" cy="7686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ts val="1875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ยุทธศาสตร์ชาติ</a:t>
              </a:r>
            </a:p>
            <a:p>
              <a:pPr algn="ctr">
                <a:lnSpc>
                  <a:spcPts val="1875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๒๐ ปี </a:t>
              </a:r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="" xmlns:a16="http://schemas.microsoft.com/office/drawing/2014/main" id="{97D0B952-FD6F-40F5-8ADC-E8B1EFF1270D}"/>
                </a:ext>
              </a:extLst>
            </p:cNvPr>
            <p:cNvSpPr/>
            <p:nvPr/>
          </p:nvSpPr>
          <p:spPr>
            <a:xfrm>
              <a:off x="284981" y="1639441"/>
              <a:ext cx="2168105" cy="42879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85763" indent="-385763">
                <a:buFont typeface="+mj-cs"/>
                <a:buAutoNum type="thaiNumPeriod"/>
              </a:pPr>
              <a:endPara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35" name="สี่เหลี่ยมผืนผ้า 34">
            <a:extLst>
              <a:ext uri="{FF2B5EF4-FFF2-40B4-BE49-F238E27FC236}">
                <a16:creationId xmlns="" xmlns:a16="http://schemas.microsoft.com/office/drawing/2014/main" id="{48413F3B-1BC6-492E-B42F-008B19B0B6D1}"/>
              </a:ext>
            </a:extLst>
          </p:cNvPr>
          <p:cNvSpPr/>
          <p:nvPr/>
        </p:nvSpPr>
        <p:spPr>
          <a:xfrm>
            <a:off x="8246656" y="622185"/>
            <a:ext cx="327170" cy="379263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นักเรียน</a:t>
            </a:r>
          </a:p>
        </p:txBody>
      </p:sp>
      <p:sp>
        <p:nvSpPr>
          <p:cNvPr id="36" name="สี่เหลี่ยมผืนผ้า 35">
            <a:hlinkClick r:id="rId3" action="ppaction://hlinkpres?slideindex=1&amp;slidetitle="/>
            <a:extLst>
              <a:ext uri="{FF2B5EF4-FFF2-40B4-BE49-F238E27FC236}">
                <a16:creationId xmlns="" xmlns:a16="http://schemas.microsoft.com/office/drawing/2014/main" id="{63FD1AC9-EBDE-420B-AD84-3F7179EFA79D}"/>
              </a:ext>
            </a:extLst>
          </p:cNvPr>
          <p:cNvSpPr/>
          <p:nvPr/>
        </p:nvSpPr>
        <p:spPr>
          <a:xfrm>
            <a:off x="8640628" y="612543"/>
            <a:ext cx="327170" cy="3802262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ประชาชน</a:t>
            </a:r>
          </a:p>
        </p:txBody>
      </p:sp>
      <p:pic>
        <p:nvPicPr>
          <p:cNvPr id="37" name="รูปภาพ 36">
            <a:hlinkClick r:id="rId4" action="ppaction://hlinkpres?slideindex=1&amp;slidetitle="/>
            <a:extLst>
              <a:ext uri="{FF2B5EF4-FFF2-40B4-BE49-F238E27FC236}">
                <a16:creationId xmlns="" xmlns:a16="http://schemas.microsoft.com/office/drawing/2014/main" id="{84BC4582-F605-4C64-BEF1-9B82FC0FAC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0" r="54403" b="2452"/>
          <a:stretch/>
        </p:blipFill>
        <p:spPr>
          <a:xfrm>
            <a:off x="244284" y="1893627"/>
            <a:ext cx="1436482" cy="1322377"/>
          </a:xfrm>
          <a:prstGeom prst="rect">
            <a:avLst/>
          </a:prstGeom>
        </p:spPr>
      </p:pic>
      <p:pic>
        <p:nvPicPr>
          <p:cNvPr id="38" name="รูปภาพ 37">
            <a:hlinkClick r:id="rId6" action="ppaction://hlinkpres?slideindex=1&amp;slidetitle="/>
            <a:extLst>
              <a:ext uri="{FF2B5EF4-FFF2-40B4-BE49-F238E27FC236}">
                <a16:creationId xmlns="" xmlns:a16="http://schemas.microsoft.com/office/drawing/2014/main" id="{07E763CD-DAF2-4AC3-A33E-6F2919BAA8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82" y="1685198"/>
            <a:ext cx="1209587" cy="1814379"/>
          </a:xfrm>
          <a:prstGeom prst="rect">
            <a:avLst/>
          </a:prstGeom>
        </p:spPr>
      </p:pic>
      <p:pic>
        <p:nvPicPr>
          <p:cNvPr id="39" name="รูปภาพ 38">
            <a:hlinkClick r:id="rId8" action="ppaction://hlinkpres?slideindex=1&amp;slidetitle="/>
            <a:extLst>
              <a:ext uri="{FF2B5EF4-FFF2-40B4-BE49-F238E27FC236}">
                <a16:creationId xmlns="" xmlns:a16="http://schemas.microsoft.com/office/drawing/2014/main" id="{8F79A7D0-0485-4FC2-A2E8-AC35940D0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54" y="1628296"/>
            <a:ext cx="1156805" cy="1900207"/>
          </a:xfrm>
          <a:prstGeom prst="rect">
            <a:avLst/>
          </a:prstGeom>
        </p:spPr>
      </p:pic>
      <p:pic>
        <p:nvPicPr>
          <p:cNvPr id="40" name="รูปภาพ 39">
            <a:hlinkClick r:id="rId10" action="ppaction://hlinkpres?slideindex=1&amp;slidetitle="/>
            <a:extLst>
              <a:ext uri="{FF2B5EF4-FFF2-40B4-BE49-F238E27FC236}">
                <a16:creationId xmlns="" xmlns:a16="http://schemas.microsoft.com/office/drawing/2014/main" id="{CBBA89EE-9BE4-4D06-8FF6-F5BF9C02CD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41" y="1765479"/>
            <a:ext cx="1197365" cy="1197365"/>
          </a:xfrm>
          <a:prstGeom prst="rect">
            <a:avLst/>
          </a:prstGeom>
        </p:spPr>
      </p:pic>
      <p:pic>
        <p:nvPicPr>
          <p:cNvPr id="41" name="รูปภาพ 40">
            <a:hlinkClick r:id="rId12" action="ppaction://hlinkpres?slideindex=1&amp;slidetitle="/>
            <a:extLst>
              <a:ext uri="{FF2B5EF4-FFF2-40B4-BE49-F238E27FC236}">
                <a16:creationId xmlns="" xmlns:a16="http://schemas.microsoft.com/office/drawing/2014/main" id="{FEE3C244-7A5C-40BD-B12A-F31D6A0813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86" y="1693826"/>
            <a:ext cx="1188938" cy="2185548"/>
          </a:xfrm>
          <a:prstGeom prst="rect">
            <a:avLst/>
          </a:prstGeom>
        </p:spPr>
      </p:pic>
      <p:grpSp>
        <p:nvGrpSpPr>
          <p:cNvPr id="42" name="กลุ่ม 41"/>
          <p:cNvGrpSpPr/>
          <p:nvPr/>
        </p:nvGrpSpPr>
        <p:grpSpPr>
          <a:xfrm>
            <a:off x="5784939" y="616265"/>
            <a:ext cx="1159583" cy="3792399"/>
            <a:chOff x="282081" y="870817"/>
            <a:chExt cx="2178000" cy="5056532"/>
          </a:xfrm>
        </p:grpSpPr>
        <p:sp>
          <p:nvSpPr>
            <p:cNvPr id="43" name="สี่เหลี่ยมผืนผ้า 42">
              <a:extLst>
                <a:ext uri="{FF2B5EF4-FFF2-40B4-BE49-F238E27FC236}">
                  <a16:creationId xmlns="" xmlns:a16="http://schemas.microsoft.com/office/drawing/2014/main" id="{BD7F1C0F-D4A0-41BB-840D-4A5489E65A93}"/>
                </a:ext>
              </a:extLst>
            </p:cNvPr>
            <p:cNvSpPr/>
            <p:nvPr/>
          </p:nvSpPr>
          <p:spPr>
            <a:xfrm>
              <a:off x="282081" y="870817"/>
              <a:ext cx="2178000" cy="7686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tIns="81000" rtlCol="0" anchor="ctr"/>
            <a:lstStyle/>
            <a:p>
              <a:pPr algn="ctr">
                <a:lnSpc>
                  <a:spcPts val="1875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เขตพื้นที่</a:t>
              </a:r>
            </a:p>
            <a:p>
              <a:pPr algn="ctr">
                <a:lnSpc>
                  <a:spcPts val="1875"/>
                </a:lnSpc>
              </a:pPr>
              <a:r>
                <a:rPr lang="th-TH" sz="16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การศึกษา</a:t>
              </a:r>
            </a:p>
          </p:txBody>
        </p:sp>
        <p:sp>
          <p:nvSpPr>
            <p:cNvPr id="44" name="สี่เหลี่ยมผืนผ้า 43">
              <a:extLst>
                <a:ext uri="{FF2B5EF4-FFF2-40B4-BE49-F238E27FC236}">
                  <a16:creationId xmlns="" xmlns:a16="http://schemas.microsoft.com/office/drawing/2014/main" id="{97D0B952-FD6F-40F5-8ADC-E8B1EFF1270D}"/>
                </a:ext>
              </a:extLst>
            </p:cNvPr>
            <p:cNvSpPr/>
            <p:nvPr/>
          </p:nvSpPr>
          <p:spPr>
            <a:xfrm>
              <a:off x="284981" y="1639441"/>
              <a:ext cx="2168105" cy="42879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85763" indent="-385763">
                <a:buFont typeface="+mj-cs"/>
                <a:buAutoNum type="thaiNumPeriod"/>
              </a:pPr>
              <a:endPara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pic>
        <p:nvPicPr>
          <p:cNvPr id="45" name="รูปภาพ 44">
            <a:hlinkClick r:id="rId14" action="ppaction://hlinkpres?slideindex=1&amp;slidetitle="/>
            <a:extLst>
              <a:ext uri="{FF2B5EF4-FFF2-40B4-BE49-F238E27FC236}">
                <a16:creationId xmlns="" xmlns:a16="http://schemas.microsoft.com/office/drawing/2014/main" id="{CBBA89EE-9BE4-4D06-8FF6-F5BF9C02CD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74" y="2256310"/>
            <a:ext cx="1027512" cy="443246"/>
          </a:xfrm>
          <a:prstGeom prst="rect">
            <a:avLst/>
          </a:prstGeom>
        </p:spPr>
      </p:pic>
      <p:sp>
        <p:nvSpPr>
          <p:cNvPr id="46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1549036" y="2449596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7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2848991" y="2449596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8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4282004" y="2449596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9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5592198" y="2449596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0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6840970" y="2439360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1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8059039" y="2449596"/>
            <a:ext cx="270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2" name="ลูกศร: ซ้าย-ขวา 42">
            <a:extLst>
              <a:ext uri="{FF2B5EF4-FFF2-40B4-BE49-F238E27FC236}">
                <a16:creationId xmlns="" xmlns:a16="http://schemas.microsoft.com/office/drawing/2014/main" id="{6793FA3E-BADD-4E18-8709-B85303D611A7}"/>
              </a:ext>
            </a:extLst>
          </p:cNvPr>
          <p:cNvSpPr/>
          <p:nvPr/>
        </p:nvSpPr>
        <p:spPr>
          <a:xfrm>
            <a:off x="8500884" y="2430830"/>
            <a:ext cx="216000" cy="189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3" name="รูปภาพ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0" y="3893548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รูปภาพ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460" y="75296"/>
            <a:ext cx="2675873" cy="4917809"/>
          </a:xfrm>
          <a:prstGeom prst="rect">
            <a:avLst/>
          </a:prstGeom>
        </p:spPr>
      </p:pic>
      <p:sp>
        <p:nvSpPr>
          <p:cNvPr id="34" name="ชื่อเรื่อง 1">
            <a:extLst>
              <a:ext uri="{FF2B5EF4-FFF2-40B4-BE49-F238E27FC236}">
                <a16:creationId xmlns="" xmlns:a16="http://schemas.microsoft.com/office/drawing/2014/main" id="{B7616F47-5E77-4542-BEB8-59394CA1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611" y="2023788"/>
            <a:ext cx="4291865" cy="794074"/>
          </a:xfrm>
        </p:spPr>
        <p:txBody>
          <a:bodyPr>
            <a:noAutofit/>
          </a:bodyPr>
          <a:lstStyle/>
          <a:p>
            <a:pPr algn="ctr"/>
            <a:r>
              <a:rPr lang="th-TH" sz="40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การแบ่งพื้นที่</a:t>
            </a:r>
            <a:br>
              <a:rPr lang="th-TH" sz="40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พัฒนาระดับภาค ๖ ภาค</a:t>
            </a:r>
            <a:endParaRPr lang="th-TH" sz="405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35" name="ตัวเชื่อมต่อตรง 34"/>
          <p:cNvCxnSpPr/>
          <p:nvPr/>
        </p:nvCxnSpPr>
        <p:spPr>
          <a:xfrm>
            <a:off x="153040" y="1320592"/>
            <a:ext cx="3591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144378" y="3521058"/>
            <a:ext cx="3591000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กลุ่ม 36"/>
          <p:cNvGrpSpPr/>
          <p:nvPr/>
        </p:nvGrpSpPr>
        <p:grpSpPr>
          <a:xfrm>
            <a:off x="4153186" y="208442"/>
            <a:ext cx="3245645" cy="705551"/>
            <a:chOff x="5537581" y="277922"/>
            <a:chExt cx="4327527" cy="940735"/>
          </a:xfrm>
        </p:grpSpPr>
        <p:sp>
          <p:nvSpPr>
            <p:cNvPr id="38" name="วงรี 37"/>
            <p:cNvSpPr/>
            <p:nvPr/>
          </p:nvSpPr>
          <p:spPr>
            <a:xfrm>
              <a:off x="5537581" y="1006267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39" name="ตัวเชื่อมต่อตรง 38"/>
            <p:cNvCxnSpPr/>
            <p:nvPr/>
          </p:nvCxnSpPr>
          <p:spPr>
            <a:xfrm flipH="1" flipV="1">
              <a:off x="5627734" y="388854"/>
              <a:ext cx="0" cy="75600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/>
            <p:nvPr/>
          </p:nvCxnSpPr>
          <p:spPr>
            <a:xfrm>
              <a:off x="5627734" y="406060"/>
              <a:ext cx="2412414" cy="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วงรี 40"/>
            <p:cNvSpPr/>
            <p:nvPr/>
          </p:nvSpPr>
          <p:spPr>
            <a:xfrm>
              <a:off x="7960670" y="282659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2" name="กล่องข้อความ 19"/>
            <p:cNvSpPr txBox="1"/>
            <p:nvPr/>
          </p:nvSpPr>
          <p:spPr>
            <a:xfrm>
              <a:off x="8263815" y="277922"/>
              <a:ext cx="1601293" cy="841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ภาคเหนือ</a:t>
              </a:r>
            </a:p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๑๗</a:t>
              </a:r>
              <a:r>
                <a: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จังหวัด</a:t>
              </a:r>
            </a:p>
          </p:txBody>
        </p:sp>
      </p:grpSp>
      <p:grpSp>
        <p:nvGrpSpPr>
          <p:cNvPr id="43" name="กลุ่ม 42"/>
          <p:cNvGrpSpPr/>
          <p:nvPr/>
        </p:nvGrpSpPr>
        <p:grpSpPr>
          <a:xfrm>
            <a:off x="5449988" y="1010255"/>
            <a:ext cx="3325970" cy="630942"/>
            <a:chOff x="7266650" y="1347007"/>
            <a:chExt cx="4434627" cy="841255"/>
          </a:xfrm>
        </p:grpSpPr>
        <p:sp>
          <p:nvSpPr>
            <p:cNvPr id="44" name="วงรี 43"/>
            <p:cNvSpPr/>
            <p:nvPr/>
          </p:nvSpPr>
          <p:spPr>
            <a:xfrm>
              <a:off x="7266650" y="1942983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45" name="ตัวเชื่อมต่อตรง 44"/>
            <p:cNvCxnSpPr/>
            <p:nvPr/>
          </p:nvCxnSpPr>
          <p:spPr>
            <a:xfrm flipV="1">
              <a:off x="7360760" y="1561439"/>
              <a:ext cx="0" cy="46800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/>
            <p:cNvCxnSpPr/>
            <p:nvPr/>
          </p:nvCxnSpPr>
          <p:spPr>
            <a:xfrm>
              <a:off x="7348670" y="1551284"/>
              <a:ext cx="828000" cy="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วงรี 46"/>
            <p:cNvSpPr/>
            <p:nvPr/>
          </p:nvSpPr>
          <p:spPr>
            <a:xfrm>
              <a:off x="8152014" y="1439735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8" name="กล่องข้อความ 39"/>
            <p:cNvSpPr txBox="1"/>
            <p:nvPr/>
          </p:nvSpPr>
          <p:spPr>
            <a:xfrm>
              <a:off x="8366602" y="1347007"/>
              <a:ext cx="3334675" cy="841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th-TH" sz="27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ภาคตะวันออกเฉียงเหนือ</a:t>
              </a:r>
            </a:p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๒๐</a:t>
              </a:r>
              <a:r>
                <a: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จังหวัด</a:t>
              </a:r>
            </a:p>
          </p:txBody>
        </p:sp>
      </p:grpSp>
      <p:grpSp>
        <p:nvGrpSpPr>
          <p:cNvPr id="49" name="กลุ่ม 48"/>
          <p:cNvGrpSpPr/>
          <p:nvPr/>
        </p:nvGrpSpPr>
        <p:grpSpPr>
          <a:xfrm>
            <a:off x="4362982" y="1834345"/>
            <a:ext cx="3767454" cy="630942"/>
            <a:chOff x="5817309" y="2445793"/>
            <a:chExt cx="5023272" cy="841255"/>
          </a:xfrm>
        </p:grpSpPr>
        <p:sp>
          <p:nvSpPr>
            <p:cNvPr id="50" name="วงรี 49"/>
            <p:cNvSpPr/>
            <p:nvPr/>
          </p:nvSpPr>
          <p:spPr>
            <a:xfrm>
              <a:off x="5817309" y="2528021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51" name="ตัวเชื่อมต่อตรง 50"/>
            <p:cNvCxnSpPr/>
            <p:nvPr/>
          </p:nvCxnSpPr>
          <p:spPr>
            <a:xfrm>
              <a:off x="5915023" y="2627067"/>
              <a:ext cx="3276000" cy="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วงรี 51"/>
            <p:cNvSpPr/>
            <p:nvPr/>
          </p:nvSpPr>
          <p:spPr>
            <a:xfrm>
              <a:off x="9047111" y="2530602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53" name="กล่องข้อความ 40"/>
            <p:cNvSpPr txBox="1"/>
            <p:nvPr/>
          </p:nvSpPr>
          <p:spPr>
            <a:xfrm>
              <a:off x="9254249" y="2445793"/>
              <a:ext cx="1586332" cy="841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ภาคกลาง</a:t>
              </a:r>
            </a:p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๑๙</a:t>
              </a:r>
              <a:r>
                <a: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จังหวัด</a:t>
              </a:r>
            </a:p>
          </p:txBody>
        </p:sp>
      </p:grpSp>
      <p:grpSp>
        <p:nvGrpSpPr>
          <p:cNvPr id="54" name="กลุ่ม 53"/>
          <p:cNvGrpSpPr/>
          <p:nvPr/>
        </p:nvGrpSpPr>
        <p:grpSpPr>
          <a:xfrm>
            <a:off x="4255794" y="3706211"/>
            <a:ext cx="2169496" cy="630942"/>
            <a:chOff x="5674393" y="4941615"/>
            <a:chExt cx="2892662" cy="841255"/>
          </a:xfrm>
        </p:grpSpPr>
        <p:sp>
          <p:nvSpPr>
            <p:cNvPr id="55" name="วงรี 54"/>
            <p:cNvSpPr/>
            <p:nvPr/>
          </p:nvSpPr>
          <p:spPr>
            <a:xfrm>
              <a:off x="5674393" y="4995406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56" name="ตัวเชื่อมต่อตรง 55"/>
            <p:cNvCxnSpPr/>
            <p:nvPr/>
          </p:nvCxnSpPr>
          <p:spPr>
            <a:xfrm>
              <a:off x="5838657" y="5111544"/>
              <a:ext cx="1512000" cy="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วงรี 56"/>
            <p:cNvSpPr/>
            <p:nvPr/>
          </p:nvSpPr>
          <p:spPr>
            <a:xfrm>
              <a:off x="7174242" y="4995406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58" name="กล่องข้อความ 43"/>
            <p:cNvSpPr txBox="1"/>
            <p:nvPr/>
          </p:nvSpPr>
          <p:spPr>
            <a:xfrm>
              <a:off x="7376131" y="4941615"/>
              <a:ext cx="1190924" cy="841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ภาคใต้</a:t>
              </a:r>
            </a:p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๙</a:t>
              </a:r>
              <a:r>
                <a: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จังหวัด</a:t>
              </a:r>
            </a:p>
          </p:txBody>
        </p:sp>
      </p:grpSp>
      <p:grpSp>
        <p:nvGrpSpPr>
          <p:cNvPr id="59" name="กลุ่ม 58"/>
          <p:cNvGrpSpPr/>
          <p:nvPr/>
        </p:nvGrpSpPr>
        <p:grpSpPr>
          <a:xfrm>
            <a:off x="5061313" y="4178279"/>
            <a:ext cx="3799321" cy="630942"/>
            <a:chOff x="6748417" y="5571037"/>
            <a:chExt cx="5065762" cy="841255"/>
          </a:xfrm>
        </p:grpSpPr>
        <p:sp>
          <p:nvSpPr>
            <p:cNvPr id="60" name="วงรี 59"/>
            <p:cNvSpPr/>
            <p:nvPr/>
          </p:nvSpPr>
          <p:spPr>
            <a:xfrm>
              <a:off x="6748417" y="5871995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61" name="ตัวเชื่อมต่อตรง 60"/>
            <p:cNvCxnSpPr/>
            <p:nvPr/>
          </p:nvCxnSpPr>
          <p:spPr>
            <a:xfrm>
              <a:off x="6912681" y="5988133"/>
              <a:ext cx="2376000" cy="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วงรี 61"/>
            <p:cNvSpPr/>
            <p:nvPr/>
          </p:nvSpPr>
          <p:spPr>
            <a:xfrm>
              <a:off x="9211694" y="5663852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63" name="กล่องข้อความ 44"/>
            <p:cNvSpPr txBox="1"/>
            <p:nvPr/>
          </p:nvSpPr>
          <p:spPr>
            <a:xfrm>
              <a:off x="9404972" y="5571037"/>
              <a:ext cx="2409207" cy="841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ภาคใต้ชายแดน</a:t>
              </a:r>
            </a:p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๕</a:t>
              </a:r>
              <a:r>
                <a: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จังหวัด</a:t>
              </a:r>
            </a:p>
          </p:txBody>
        </p:sp>
        <p:cxnSp>
          <p:nvCxnSpPr>
            <p:cNvPr id="64" name="ตัวเชื่อมต่อตรง 63"/>
            <p:cNvCxnSpPr/>
            <p:nvPr/>
          </p:nvCxnSpPr>
          <p:spPr>
            <a:xfrm flipV="1">
              <a:off x="9301847" y="5728551"/>
              <a:ext cx="0" cy="25200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กลุ่ม 64"/>
          <p:cNvGrpSpPr/>
          <p:nvPr/>
        </p:nvGrpSpPr>
        <p:grpSpPr>
          <a:xfrm>
            <a:off x="5165024" y="2568263"/>
            <a:ext cx="2860404" cy="891676"/>
            <a:chOff x="6886700" y="3424353"/>
            <a:chExt cx="3813872" cy="1188903"/>
          </a:xfrm>
        </p:grpSpPr>
        <p:sp>
          <p:nvSpPr>
            <p:cNvPr id="66" name="วงรี 65"/>
            <p:cNvSpPr/>
            <p:nvPr/>
          </p:nvSpPr>
          <p:spPr>
            <a:xfrm>
              <a:off x="6886700" y="3424353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67" name="ตัวเชื่อมต่อตรง 66"/>
            <p:cNvCxnSpPr/>
            <p:nvPr/>
          </p:nvCxnSpPr>
          <p:spPr>
            <a:xfrm>
              <a:off x="6979863" y="3926162"/>
              <a:ext cx="1332000" cy="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วงรี 67"/>
            <p:cNvSpPr/>
            <p:nvPr/>
          </p:nvSpPr>
          <p:spPr>
            <a:xfrm>
              <a:off x="8237138" y="3814022"/>
              <a:ext cx="212390" cy="212390"/>
            </a:xfrm>
            <a:prstGeom prst="ellipse">
              <a:avLst/>
            </a:prstGeom>
            <a:solidFill>
              <a:srgbClr val="0D44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69" name="กล่องข้อความ 42"/>
            <p:cNvSpPr txBox="1"/>
            <p:nvPr/>
          </p:nvSpPr>
          <p:spPr>
            <a:xfrm>
              <a:off x="8449528" y="3771999"/>
              <a:ext cx="2251044" cy="841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ภาคตะวันออก</a:t>
              </a:r>
            </a:p>
            <a:p>
              <a:pPr>
                <a:lnSpc>
                  <a:spcPts val="2100"/>
                </a:lnSpc>
              </a:pPr>
              <a:r>
                <a:rPr lang="th-TH" sz="30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๖ </a:t>
              </a:r>
              <a:r>
                <a:rPr lang="th-TH" sz="135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จังหวัด</a:t>
              </a:r>
            </a:p>
          </p:txBody>
        </p:sp>
        <p:cxnSp>
          <p:nvCxnSpPr>
            <p:cNvPr id="70" name="ตัวเชื่อมต่อตรง 69"/>
            <p:cNvCxnSpPr/>
            <p:nvPr/>
          </p:nvCxnSpPr>
          <p:spPr>
            <a:xfrm flipV="1">
              <a:off x="6982304" y="3474204"/>
              <a:ext cx="0" cy="468000"/>
            </a:xfrm>
            <a:prstGeom prst="line">
              <a:avLst/>
            </a:prstGeom>
            <a:ln w="38100">
              <a:solidFill>
                <a:srgbClr val="0D44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รูปภาพ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" y="4511083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7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สี่เหลี่ยมผืนผ้า 70"/>
          <p:cNvSpPr/>
          <p:nvPr/>
        </p:nvSpPr>
        <p:spPr>
          <a:xfrm>
            <a:off x="0" y="1023207"/>
            <a:ext cx="9144000" cy="6328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2" name="กล่องข้อความ 3"/>
          <p:cNvSpPr txBox="1"/>
          <p:nvPr/>
        </p:nvSpPr>
        <p:spPr>
          <a:xfrm>
            <a:off x="2213813" y="168442"/>
            <a:ext cx="44214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แผนพัฒนาระดับภาค ๖ ภาค รายจังหวัด</a:t>
            </a:r>
          </a:p>
        </p:txBody>
      </p:sp>
      <p:cxnSp>
        <p:nvCxnSpPr>
          <p:cNvPr id="73" name="ตัวเชื่อมต่อตรง 72"/>
          <p:cNvCxnSpPr/>
          <p:nvPr/>
        </p:nvCxnSpPr>
        <p:spPr>
          <a:xfrm>
            <a:off x="2418348" y="701316"/>
            <a:ext cx="42826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86"/>
          <p:cNvCxnSpPr/>
          <p:nvPr/>
        </p:nvCxnSpPr>
        <p:spPr>
          <a:xfrm flipH="1">
            <a:off x="3490568" y="1010337"/>
            <a:ext cx="0" cy="4131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87"/>
          <p:cNvCxnSpPr/>
          <p:nvPr/>
        </p:nvCxnSpPr>
        <p:spPr>
          <a:xfrm flipH="1">
            <a:off x="5306730" y="1014791"/>
            <a:ext cx="0" cy="4131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88"/>
          <p:cNvCxnSpPr/>
          <p:nvPr/>
        </p:nvCxnSpPr>
        <p:spPr>
          <a:xfrm flipH="1">
            <a:off x="1669566" y="1014791"/>
            <a:ext cx="0" cy="4131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กล่องข้อความ 12"/>
          <p:cNvSpPr txBox="1"/>
          <p:nvPr/>
        </p:nvSpPr>
        <p:spPr>
          <a:xfrm>
            <a:off x="263645" y="1095397"/>
            <a:ext cx="11304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ภาคเหนือ</a:t>
            </a:r>
            <a:b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๑๗ จังหวัด</a:t>
            </a:r>
          </a:p>
        </p:txBody>
      </p:sp>
      <p:sp>
        <p:nvSpPr>
          <p:cNvPr id="78" name="กล่องข้อความ 13"/>
          <p:cNvSpPr txBox="1"/>
          <p:nvPr/>
        </p:nvSpPr>
        <p:spPr>
          <a:xfrm>
            <a:off x="108286" y="1780675"/>
            <a:ext cx="178606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เชียงใหม่	 เชียงราย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เพชรบูรณ์	 แพร่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แม่ฮ่องสอน   กำแพงเพชร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ตาก	 นครสวรรค์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น่าน	 พะเยา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พิจิตร	 พิษณุโลก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ลำปาง	 ลำพูน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สุโขทัย	 อุตรดิตถ์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อุทัยธานี	</a:t>
            </a:r>
          </a:p>
        </p:txBody>
      </p:sp>
      <p:sp>
        <p:nvSpPr>
          <p:cNvPr id="79" name="กล่องข้อความ 14"/>
          <p:cNvSpPr txBox="1"/>
          <p:nvPr/>
        </p:nvSpPr>
        <p:spPr>
          <a:xfrm>
            <a:off x="1718441" y="1059301"/>
            <a:ext cx="172835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ภาคตะวันออกเฉียงเหนือ</a:t>
            </a:r>
          </a:p>
          <a:p>
            <a:pPr algn="ctr">
              <a:lnSpc>
                <a:spcPts val="2100"/>
              </a:lnSpc>
            </a:pPr>
            <a:r>
              <a:rPr lang="th-TH" sz="2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๒๐ จังหวัด</a:t>
            </a:r>
          </a:p>
        </p:txBody>
      </p:sp>
      <p:sp>
        <p:nvSpPr>
          <p:cNvPr id="80" name="กล่องข้อความ 15"/>
          <p:cNvSpPr txBox="1"/>
          <p:nvPr/>
        </p:nvSpPr>
        <p:spPr>
          <a:xfrm>
            <a:off x="1749112" y="1784585"/>
            <a:ext cx="193995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กาฬสินธุ์	  ขอนแก่น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ชัยภูมิ	  นครพนม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นครราชสีมา   อุบลราชธานี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บึงกาฬ	  บุรีรัมย์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มหาสารคาม   มุกดาหาร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ยโสธร	  ร้อยเอ็ด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เลย	  ศรีสะเกษ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สกลนคร	  สุรินทร์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หนองคาย	  หนองบัวลำภู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อำนาจเจริญ   อุดรธานี</a:t>
            </a:r>
          </a:p>
        </p:txBody>
      </p:sp>
      <p:sp>
        <p:nvSpPr>
          <p:cNvPr id="81" name="กล่องข้อความ 16"/>
          <p:cNvSpPr txBox="1"/>
          <p:nvPr/>
        </p:nvSpPr>
        <p:spPr>
          <a:xfrm>
            <a:off x="3831069" y="1059301"/>
            <a:ext cx="113043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ภาคกลาง</a:t>
            </a:r>
          </a:p>
          <a:p>
            <a:pPr algn="ctr">
              <a:lnSpc>
                <a:spcPts val="2100"/>
              </a:lnSpc>
            </a:pPr>
            <a:r>
              <a:rPr lang="th-TH" sz="2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๑๙ จังหวัด</a:t>
            </a:r>
          </a:p>
        </p:txBody>
      </p:sp>
      <p:sp>
        <p:nvSpPr>
          <p:cNvPr id="82" name="กล่องข้อความ 17"/>
          <p:cNvSpPr txBox="1"/>
          <p:nvPr/>
        </p:nvSpPr>
        <p:spPr>
          <a:xfrm>
            <a:off x="3587863" y="1764357"/>
            <a:ext cx="1877437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กาญจนบุรี	 ชัยนาท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นครนายก	 นครปฐม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นนทบุรี	 ปทุมธานี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ประจวบคีรีขันธ์   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ปราจีนบุรี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พระนครศรีอยุธยา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เพชรบุรี	 ราชบุรี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ลพบุรี	 สมุทรสงคราม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สมุทรสาคร   สระแก้ว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สระบุรี	 สิงห์บุรี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สุพรรณบุรี	 อ่างทอง</a:t>
            </a:r>
          </a:p>
        </p:txBody>
      </p:sp>
      <p:sp>
        <p:nvSpPr>
          <p:cNvPr id="83" name="กล่องข้อความ 18"/>
          <p:cNvSpPr txBox="1"/>
          <p:nvPr/>
        </p:nvSpPr>
        <p:spPr>
          <a:xfrm>
            <a:off x="5507513" y="1055016"/>
            <a:ext cx="138691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ภาคตะวันออก</a:t>
            </a:r>
          </a:p>
          <a:p>
            <a:pPr algn="ctr">
              <a:lnSpc>
                <a:spcPts val="2100"/>
              </a:lnSpc>
            </a:pPr>
            <a:r>
              <a:rPr lang="th-TH" sz="2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๖ จังหวัด</a:t>
            </a:r>
          </a:p>
        </p:txBody>
      </p:sp>
      <p:sp>
        <p:nvSpPr>
          <p:cNvPr id="84" name="กล่องข้อความ 19"/>
          <p:cNvSpPr txBox="1"/>
          <p:nvPr/>
        </p:nvSpPr>
        <p:spPr>
          <a:xfrm>
            <a:off x="5386669" y="1760522"/>
            <a:ext cx="14847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จันทบุรี	ชลบุรี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ตราด	ระยอง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ฉะเชิงเทรา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สมุทรปรากร	</a:t>
            </a:r>
          </a:p>
        </p:txBody>
      </p:sp>
      <p:sp>
        <p:nvSpPr>
          <p:cNvPr id="85" name="สี่เหลี่ยมผืนผ้า 84"/>
          <p:cNvSpPr/>
          <p:nvPr/>
        </p:nvSpPr>
        <p:spPr>
          <a:xfrm>
            <a:off x="7081389" y="3098586"/>
            <a:ext cx="2062612" cy="2041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86" name="Straight Connector 87"/>
          <p:cNvCxnSpPr/>
          <p:nvPr/>
        </p:nvCxnSpPr>
        <p:spPr>
          <a:xfrm flipH="1">
            <a:off x="7081388" y="1008776"/>
            <a:ext cx="0" cy="4131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กล่องข้อความ 25"/>
          <p:cNvSpPr txBox="1"/>
          <p:nvPr/>
        </p:nvSpPr>
        <p:spPr>
          <a:xfrm>
            <a:off x="7594052" y="1067047"/>
            <a:ext cx="9893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ภาคใต้</a:t>
            </a:r>
          </a:p>
          <a:p>
            <a:pPr algn="ctr">
              <a:lnSpc>
                <a:spcPts val="2100"/>
              </a:lnSpc>
            </a:pPr>
            <a:r>
              <a:rPr lang="th-TH" sz="2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๙ จังหวัด</a:t>
            </a:r>
          </a:p>
        </p:txBody>
      </p:sp>
      <p:sp>
        <p:nvSpPr>
          <p:cNvPr id="88" name="กล่องข้อความ 26"/>
          <p:cNvSpPr txBox="1"/>
          <p:nvPr/>
        </p:nvSpPr>
        <p:spPr>
          <a:xfrm>
            <a:off x="7329613" y="1756612"/>
            <a:ext cx="203132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กระบี่	ชุมพร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นครศรีธรรมราช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ตรัง	พังงา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พัทลุง	ภูเก็ต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ระนอง	สุราษฎร์ธานี	</a:t>
            </a:r>
          </a:p>
        </p:txBody>
      </p:sp>
      <p:sp>
        <p:nvSpPr>
          <p:cNvPr id="89" name="กล่องข้อความ 27"/>
          <p:cNvSpPr txBox="1"/>
          <p:nvPr/>
        </p:nvSpPr>
        <p:spPr>
          <a:xfrm>
            <a:off x="7377271" y="3310936"/>
            <a:ext cx="148309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ภาคใต้ชายแดน</a:t>
            </a:r>
          </a:p>
          <a:p>
            <a:pPr algn="ctr">
              <a:lnSpc>
                <a:spcPts val="2100"/>
              </a:lnSpc>
            </a:pPr>
            <a:r>
              <a:rPr lang="th-TH" sz="2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๕ จังหวัด</a:t>
            </a:r>
          </a:p>
        </p:txBody>
      </p:sp>
      <p:sp>
        <p:nvSpPr>
          <p:cNvPr id="90" name="กล่องข้อความ 28"/>
          <p:cNvSpPr txBox="1"/>
          <p:nvPr/>
        </p:nvSpPr>
        <p:spPr>
          <a:xfrm>
            <a:off x="7359692" y="4000501"/>
            <a:ext cx="15376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นราธิวาส	ปัตตานี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ยะลา	สงขลา</a:t>
            </a:r>
          </a:p>
          <a:p>
            <a:r>
              <a: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สตูล	</a:t>
            </a:r>
          </a:p>
        </p:txBody>
      </p:sp>
      <p:pic>
        <p:nvPicPr>
          <p:cNvPr id="91" name="รูปภาพ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" y="4511083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0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4">
            <a:extLst>
              <a:ext uri="{FF2B5EF4-FFF2-40B4-BE49-F238E27FC236}">
                <a16:creationId xmlns="" xmlns:a16="http://schemas.microsoft.com/office/drawing/2014/main" id="{6825B223-3615-4C16-8905-CCA17B05E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" y="40088"/>
            <a:ext cx="3389396" cy="50840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สี่เหลี่ยมผืนผ้า: มุมมน 5">
            <a:extLst>
              <a:ext uri="{FF2B5EF4-FFF2-40B4-BE49-F238E27FC236}">
                <a16:creationId xmlns="" xmlns:a16="http://schemas.microsoft.com/office/drawing/2014/main" id="{40537C5D-F57C-4019-A919-628497E09D98}"/>
              </a:ext>
            </a:extLst>
          </p:cNvPr>
          <p:cNvSpPr/>
          <p:nvPr/>
        </p:nvSpPr>
        <p:spPr>
          <a:xfrm>
            <a:off x="3643638" y="40088"/>
            <a:ext cx="5373370" cy="4907926"/>
          </a:xfrm>
          <a:prstGeom prst="roundRect">
            <a:avLst>
              <a:gd name="adj" fmla="val 757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5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="" xmlns:a16="http://schemas.microsoft.com/office/drawing/2014/main" id="{B7616F47-5E77-4542-BEB8-59394CA1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638" y="-43550"/>
            <a:ext cx="5373370" cy="994172"/>
          </a:xfrm>
        </p:spPr>
        <p:txBody>
          <a:bodyPr>
            <a:normAutofit/>
          </a:bodyPr>
          <a:lstStyle/>
          <a:p>
            <a:pPr algn="ctr"/>
            <a:r>
              <a:rPr lang="th-TH" sz="4050" b="1" dirty="0">
                <a:solidFill>
                  <a:schemeClr val="bg1"/>
                </a:solidFill>
              </a:rPr>
              <a:t>การแบ่งพื้นที่พัฒนาระดับกลุ่มจังหวัด</a:t>
            </a:r>
            <a:endParaRPr lang="th-TH" sz="4050" dirty="0">
              <a:solidFill>
                <a:schemeClr val="bg1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3707904" y="699542"/>
            <a:ext cx="5328703" cy="4080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ภาคกลางตอนบน 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นนทบุรี , ปทุมธานี , พระนครศรีอยุธยา , สระบุรี</a:t>
            </a:r>
          </a:p>
          <a:p>
            <a:pPr>
              <a:lnSpc>
                <a:spcPts val="1200"/>
              </a:lnSpc>
            </a:pP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ชัยนาท , ลพบุรี , สิงห์บุรี , อ่างทอง</a:t>
            </a:r>
          </a:p>
          <a:p>
            <a:pPr>
              <a:lnSpc>
                <a:spcPts val="1200"/>
              </a:lnSpc>
              <a:spcBef>
                <a:spcPts val="900"/>
              </a:spcBef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ภาคกลาง</a:t>
            </a:r>
            <a:r>
              <a:rPr lang="th-TH" sz="135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ตอนบน	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ฉะเชิงเทรา , ปราจีนบุรี , สระแก้ว , นครนายก , สุ</a:t>
            </a:r>
            <a:r>
              <a:rPr lang="th-TH" sz="135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มทร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ปราการ</a:t>
            </a:r>
            <a:endParaRPr lang="th-TH" sz="135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ts val="1200"/>
              </a:lnSpc>
              <a:spcBef>
                <a:spcPts val="900"/>
              </a:spcBef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ภาคกลางตอนล่าง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ลพบุรี , ชัยนาท , สิงห์บุรี , อ่างทอง</a:t>
            </a:r>
          </a:p>
          <a:p>
            <a:pPr>
              <a:lnSpc>
                <a:spcPts val="1200"/>
              </a:lnSpc>
            </a:pP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ประจวบคีรีขันธ์ , เพชรบุรี , สมุทรสาคร , สมุทรสงคราม</a:t>
            </a:r>
          </a:p>
          <a:p>
            <a:pPr>
              <a:lnSpc>
                <a:spcPts val="1200"/>
              </a:lnSpc>
              <a:spcBef>
                <a:spcPts val="450"/>
              </a:spcBef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ภาคใต้ฝั่งอ่าวไทย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ชมพร , สุราษฎร์ธานี , นครศรีธรรมราช , พัทลุง</a:t>
            </a:r>
          </a:p>
          <a:p>
            <a:pPr>
              <a:lnSpc>
                <a:spcPts val="1200"/>
              </a:lnSpc>
              <a:spcBef>
                <a:spcPts val="900"/>
              </a:spcBef>
              <a:spcAft>
                <a:spcPts val="900"/>
              </a:spcAft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ภาคใต้ฝั่งอันดามัน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ระนอง , พังงา , ภูเก็ต , กระบี่ , ตรัง</a:t>
            </a:r>
          </a:p>
          <a:p>
            <a:pPr>
              <a:lnSpc>
                <a:spcPts val="1200"/>
              </a:lnSpc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ภาคใต้ชายแดน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สงขลา , สตูล , ปัตตานี , ยะลา , นราธิวาส</a:t>
            </a:r>
          </a:p>
          <a:p>
            <a:pPr>
              <a:lnSpc>
                <a:spcPts val="1200"/>
              </a:lnSpc>
              <a:spcBef>
                <a:spcPts val="900"/>
              </a:spcBef>
              <a:spcAft>
                <a:spcPts val="900"/>
              </a:spcAft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ภาคตะวันออก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จันทบุรี , ชลบุรี , ระยอง , ตราด</a:t>
            </a:r>
          </a:p>
          <a:p>
            <a:pPr>
              <a:lnSpc>
                <a:spcPts val="1200"/>
              </a:lnSpc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ภาคตะวันออกเฉียงเหนือตอนบน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10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หนองคาย , เลย , อุดรธานี , หนองบัวลำภู , บึงกาฬ</a:t>
            </a:r>
          </a:p>
          <a:p>
            <a:pPr>
              <a:lnSpc>
                <a:spcPts val="1200"/>
              </a:lnSpc>
            </a:pP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11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นครพนม , มุกดาหาร , สกลนคร</a:t>
            </a:r>
          </a:p>
          <a:p>
            <a:pPr>
              <a:lnSpc>
                <a:spcPts val="1200"/>
              </a:lnSpc>
              <a:spcBef>
                <a:spcPts val="900"/>
              </a:spcBef>
              <a:spcAft>
                <a:spcPts val="900"/>
              </a:spcAft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ภาคตะวันออกเฉียงเหนือตอนกลาง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12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ร้อยเอ็ด , ขอนแก่น , มหาสารคาม , กาฬสินธุ์</a:t>
            </a:r>
          </a:p>
          <a:p>
            <a:pPr>
              <a:lnSpc>
                <a:spcPts val="1200"/>
              </a:lnSpc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ภาคตะวันออกเฉียงเหนือตอนล่าง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13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สุรินทร์ , นครราชสีมา , บุรีรัมย์ , ชัยภูมิ</a:t>
            </a:r>
          </a:p>
          <a:p>
            <a:pPr>
              <a:lnSpc>
                <a:spcPts val="1200"/>
              </a:lnSpc>
            </a:pP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14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อำนาจเจริญ , ศรีสะเกษ , ยโสธร , อุบลราชธานี</a:t>
            </a:r>
          </a:p>
          <a:p>
            <a:pPr>
              <a:lnSpc>
                <a:spcPts val="1200"/>
              </a:lnSpc>
              <a:spcBef>
                <a:spcPts val="900"/>
              </a:spcBef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ภาคเหนือ</a:t>
            </a:r>
            <a:r>
              <a:rPr lang="th-TH" sz="1350" b="1" u="sng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ตอนบน	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15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เชียงใหม่ , แม่ฮ่องสอน , ลำปาง , ลำพูน</a:t>
            </a:r>
          </a:p>
          <a:p>
            <a:pPr>
              <a:lnSpc>
                <a:spcPts val="1200"/>
              </a:lnSpc>
            </a:pP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16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น่าน , พะเยา , เชียงราย , แพร่</a:t>
            </a:r>
          </a:p>
          <a:p>
            <a:pPr>
              <a:lnSpc>
                <a:spcPts val="1200"/>
              </a:lnSpc>
              <a:spcBef>
                <a:spcPts val="900"/>
              </a:spcBef>
            </a:pPr>
            <a:r>
              <a:rPr lang="th-TH" sz="1350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ภาคเหนือตอนล่าง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135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17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ตาก , พิษณุโลก , สุโขทัย , เพชรบูรณ์ , อุตรดิตถ์</a:t>
            </a:r>
          </a:p>
          <a:p>
            <a:pPr>
              <a:lnSpc>
                <a:spcPts val="1200"/>
              </a:lnSpc>
            </a:pP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เขต </a:t>
            </a:r>
            <a:r>
              <a:rPr lang="en-US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18</a:t>
            </a:r>
            <a:r>
              <a:rPr lang="th-TH" sz="135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3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กำแพงเพชร , พิจิตร , นครสวรรค , อุทัยธานี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40859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2817"/>
            <a:ext cx="2485190" cy="4158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4461439" y="1929585"/>
            <a:ext cx="3589444" cy="1777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9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การแบ่งพื้นที่พัฒนา</a:t>
            </a:r>
            <a:br>
              <a:rPr lang="th-TH" sz="495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ระดับจังหวัด</a:t>
            </a:r>
            <a:endParaRPr lang="th-TH" sz="6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11083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4185DC50-8FE9-4617-991B-6A756B5A338A}"/>
              </a:ext>
            </a:extLst>
          </p:cNvPr>
          <p:cNvSpPr txBox="1"/>
          <p:nvPr/>
        </p:nvSpPr>
        <p:spPr>
          <a:xfrm>
            <a:off x="2107205" y="290694"/>
            <a:ext cx="4578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สำนักงานเขตพื้นที่การศึกษาประถมศึกษา  ๑๘๓ เขต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="" xmlns:a16="http://schemas.microsoft.com/office/drawing/2014/main" id="{16320D12-505E-44A0-B091-4CB3D5C94B74}"/>
              </a:ext>
            </a:extLst>
          </p:cNvPr>
          <p:cNvSpPr txBox="1"/>
          <p:nvPr/>
        </p:nvSpPr>
        <p:spPr>
          <a:xfrm>
            <a:off x="4115156" y="4525268"/>
            <a:ext cx="433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สำนักงานเขตพื้นที่การศึกษามัธยมศึกษา  ๔๒ เขต</a:t>
            </a:r>
          </a:p>
        </p:txBody>
      </p:sp>
      <p:grpSp>
        <p:nvGrpSpPr>
          <p:cNvPr id="10" name="กลุ่ม 9"/>
          <p:cNvGrpSpPr/>
          <p:nvPr/>
        </p:nvGrpSpPr>
        <p:grpSpPr>
          <a:xfrm>
            <a:off x="5194773" y="621373"/>
            <a:ext cx="2174005" cy="3995459"/>
            <a:chOff x="6497381" y="231820"/>
            <a:chExt cx="3291101" cy="6048496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381" y="231820"/>
              <a:ext cx="3291101" cy="6048496"/>
            </a:xfrm>
            <a:prstGeom prst="rect">
              <a:avLst/>
            </a:prstGeom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6497381" y="3464417"/>
              <a:ext cx="482968" cy="463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tx1"/>
                </a:solidFill>
              </a:endParaRPr>
            </a:p>
          </p:txBody>
        </p:sp>
      </p:grp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3" y="502337"/>
            <a:ext cx="2238774" cy="4114494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2054402" y="3226158"/>
            <a:ext cx="1458533" cy="5505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err="1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ป.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183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เขต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500981" y="3226158"/>
            <a:ext cx="1458533" cy="5505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err="1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ม. </a:t>
            </a:r>
            <a:r>
              <a:rPr lang="en-US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42</a:t>
            </a:r>
            <a:r>
              <a: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เขต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90739" y="314743"/>
            <a:ext cx="996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การแบ่งพื้นที่พัฒนาระดับเขตพื้นที่การศึกษา 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225</a:t>
            </a:r>
            <a:r>
              <a:rPr lang="th-TH" sz="2400" b="1" dirty="0">
                <a:solidFill>
                  <a:schemeClr val="bg2">
                    <a:lumMod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เขต</a:t>
            </a:r>
            <a:br>
              <a:rPr lang="th-TH" sz="2400" b="1" dirty="0">
                <a:solidFill>
                  <a:schemeClr val="bg2">
                    <a:lumMod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2400" dirty="0">
              <a:solidFill>
                <a:schemeClr val="bg2">
                  <a:lumMod val="1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>
            <a:off x="4375598" y="994222"/>
            <a:ext cx="0" cy="310126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" y="4511083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knation.nationtv.tv/blog/home/user_data/file_data/201204/03/80874d1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338"/>
            <a:ext cx="2808084" cy="354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3491880" y="2029095"/>
            <a:ext cx="36660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สพป</a:t>
            </a:r>
            <a:r>
              <a:rPr 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. 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27,948</a:t>
            </a:r>
            <a:r>
              <a:rPr 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แห่ง</a:t>
            </a:r>
          </a:p>
          <a:p>
            <a:r>
              <a:rPr lang="th-TH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สพ</a:t>
            </a:r>
            <a:r>
              <a:rPr 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  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2,358</a:t>
            </a:r>
            <a:r>
              <a:rPr 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 แห่ง</a:t>
            </a:r>
          </a:p>
          <a:p>
            <a:r>
              <a:rPr lang="th-TH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สศ</a:t>
            </a:r>
            <a:r>
              <a:rPr 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ศ.        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99  </a:t>
            </a:r>
            <a:r>
              <a:rPr 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5436096" y="3875058"/>
            <a:ext cx="27907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รวม 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30,405  </a:t>
            </a:r>
            <a:r>
              <a:rPr lang="th-TH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แห่ง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75222"/>
            <a:ext cx="1980981" cy="511394"/>
          </a:xfrm>
          <a:prstGeom prst="rect">
            <a:avLst/>
          </a:prstGeom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601371" y="1222895"/>
            <a:ext cx="4098421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การแบ่งพื้นที่พัฒนาระดับโรงเรียน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15218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กลุ่ม 73"/>
          <p:cNvGrpSpPr/>
          <p:nvPr/>
        </p:nvGrpSpPr>
        <p:grpSpPr>
          <a:xfrm>
            <a:off x="145108" y="598868"/>
            <a:ext cx="8621223" cy="4438809"/>
            <a:chOff x="-367618" y="798490"/>
            <a:chExt cx="11494964" cy="5918411"/>
          </a:xfrm>
        </p:grpSpPr>
        <p:sp>
          <p:nvSpPr>
            <p:cNvPr id="4" name="สี่เหลี่ยมผืนผ้ามุมมน 3"/>
            <p:cNvSpPr/>
            <p:nvPr/>
          </p:nvSpPr>
          <p:spPr>
            <a:xfrm>
              <a:off x="953037" y="798490"/>
              <a:ext cx="10174309" cy="45075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กรอบยุทธศาสตร์ชาติ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20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 ปี แผนพัฒนาเศรษฐกิจฯ แผนการศึกษาแห่งชาติ นโยบายรัฐบาล นโยบายกระทรวง</a:t>
              </a:r>
            </a:p>
          </p:txBody>
        </p:sp>
        <p:grpSp>
          <p:nvGrpSpPr>
            <p:cNvPr id="17" name="กลุ่ม 16"/>
            <p:cNvGrpSpPr/>
            <p:nvPr/>
          </p:nvGrpSpPr>
          <p:grpSpPr>
            <a:xfrm>
              <a:off x="4636394" y="1498457"/>
              <a:ext cx="2807594" cy="587678"/>
              <a:chOff x="4636394" y="1390917"/>
              <a:chExt cx="2807594" cy="824247"/>
            </a:xfrm>
          </p:grpSpPr>
          <p:sp>
            <p:nvSpPr>
              <p:cNvPr id="5" name="สี่เหลี่ยมผืนผ้า 4"/>
              <p:cNvSpPr/>
              <p:nvPr/>
            </p:nvSpPr>
            <p:spPr>
              <a:xfrm>
                <a:off x="4636394" y="1390917"/>
                <a:ext cx="2807594" cy="351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350" b="1" dirty="0">
                    <a:latin typeface="TH SarabunPSK" pitchFamily="34" charset="-34"/>
                    <a:cs typeface="TH SarabunPSK" pitchFamily="34" charset="-34"/>
                  </a:rPr>
                  <a:t>แผนพัฒนาระดับ </a:t>
                </a:r>
                <a:r>
                  <a:rPr lang="th-TH" sz="1350" b="1" dirty="0" err="1">
                    <a:latin typeface="TH SarabunPSK" pitchFamily="34" charset="-34"/>
                    <a:cs typeface="TH SarabunPSK" pitchFamily="34" charset="-34"/>
                  </a:rPr>
                  <a:t>สพฐ</a:t>
                </a:r>
                <a:r>
                  <a:rPr lang="th-TH" sz="1350" b="1" dirty="0">
                    <a:latin typeface="TH SarabunPSK" pitchFamily="34" charset="-34"/>
                    <a:cs typeface="TH SarabunPSK" pitchFamily="34" charset="-34"/>
                  </a:rPr>
                  <a:t>.</a:t>
                </a:r>
              </a:p>
            </p:txBody>
          </p:sp>
          <p:sp>
            <p:nvSpPr>
              <p:cNvPr id="6" name="สี่เหลี่ยมผืนผ้า 5"/>
              <p:cNvSpPr/>
              <p:nvPr/>
            </p:nvSpPr>
            <p:spPr>
              <a:xfrm>
                <a:off x="4636394" y="1742027"/>
                <a:ext cx="2807594" cy="47313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900" b="1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ภาค </a:t>
                </a:r>
                <a:r>
                  <a:rPr lang="en-US" sz="900" b="1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6</a:t>
                </a:r>
                <a:r>
                  <a:rPr lang="th-TH" sz="900" b="1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ภาค /กลุ่มจังหวัด /จังหวัด /เขตพื้นที่ /สถานศึกษา</a:t>
                </a:r>
              </a:p>
            </p:txBody>
          </p:sp>
        </p:grpSp>
        <p:grpSp>
          <p:nvGrpSpPr>
            <p:cNvPr id="18" name="กลุ่ม 17"/>
            <p:cNvGrpSpPr/>
            <p:nvPr/>
          </p:nvGrpSpPr>
          <p:grpSpPr>
            <a:xfrm>
              <a:off x="4636394" y="2338942"/>
              <a:ext cx="2807594" cy="587678"/>
              <a:chOff x="4636394" y="2386428"/>
              <a:chExt cx="2807594" cy="824247"/>
            </a:xfrm>
          </p:grpSpPr>
          <p:sp>
            <p:nvSpPr>
              <p:cNvPr id="7" name="สี่เหลี่ยมผืนผ้า 6"/>
              <p:cNvSpPr/>
              <p:nvPr/>
            </p:nvSpPr>
            <p:spPr>
              <a:xfrm>
                <a:off x="4636394" y="2386428"/>
                <a:ext cx="2807594" cy="351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350" b="1" dirty="0">
                    <a:latin typeface="TH SarabunPSK" pitchFamily="34" charset="-34"/>
                    <a:cs typeface="TH SarabunPSK" pitchFamily="34" charset="-34"/>
                  </a:rPr>
                  <a:t>แผนพัฒนาระดับ ภาค</a:t>
                </a:r>
              </a:p>
            </p:txBody>
          </p:sp>
          <p:sp>
            <p:nvSpPr>
              <p:cNvPr id="8" name="สี่เหลี่ยมผืนผ้า 7"/>
              <p:cNvSpPr/>
              <p:nvPr/>
            </p:nvSpPr>
            <p:spPr>
              <a:xfrm>
                <a:off x="4636394" y="2737538"/>
                <a:ext cx="2807594" cy="47313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050" b="1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กลุ่มจังหวัด </a:t>
                </a:r>
                <a:r>
                  <a:rPr lang="en-US" sz="1050" b="1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18</a:t>
                </a:r>
                <a:r>
                  <a:rPr lang="th-TH" sz="1050" b="1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กลุ่ม</a:t>
                </a:r>
              </a:p>
            </p:txBody>
          </p:sp>
        </p:grpSp>
        <p:grpSp>
          <p:nvGrpSpPr>
            <p:cNvPr id="19" name="กลุ่ม 18"/>
            <p:cNvGrpSpPr/>
            <p:nvPr/>
          </p:nvGrpSpPr>
          <p:grpSpPr>
            <a:xfrm>
              <a:off x="4636394" y="3188286"/>
              <a:ext cx="2807594" cy="587678"/>
              <a:chOff x="4636394" y="3403860"/>
              <a:chExt cx="2807594" cy="824247"/>
            </a:xfrm>
          </p:grpSpPr>
          <p:sp>
            <p:nvSpPr>
              <p:cNvPr id="9" name="สี่เหลี่ยมผืนผ้า 8"/>
              <p:cNvSpPr/>
              <p:nvPr/>
            </p:nvSpPr>
            <p:spPr>
              <a:xfrm>
                <a:off x="4636394" y="3403860"/>
                <a:ext cx="2807594" cy="351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350" b="1" dirty="0">
                    <a:latin typeface="TH SarabunPSK" pitchFamily="34" charset="-34"/>
                    <a:cs typeface="TH SarabunPSK" pitchFamily="34" charset="-34"/>
                  </a:rPr>
                  <a:t>แผนพัฒนาระดับ กลุ่มจังหวัด</a:t>
                </a:r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4636394" y="3754970"/>
                <a:ext cx="2807594" cy="47313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050" b="1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จังหวัดในแต่ละกลุ่มจังหวัด</a:t>
                </a:r>
              </a:p>
            </p:txBody>
          </p:sp>
        </p:grpSp>
        <p:grpSp>
          <p:nvGrpSpPr>
            <p:cNvPr id="20" name="กลุ่ม 19"/>
            <p:cNvGrpSpPr/>
            <p:nvPr/>
          </p:nvGrpSpPr>
          <p:grpSpPr>
            <a:xfrm>
              <a:off x="4636394" y="4034565"/>
              <a:ext cx="2807594" cy="587678"/>
              <a:chOff x="4636394" y="4436314"/>
              <a:chExt cx="2807594" cy="824247"/>
            </a:xfrm>
          </p:grpSpPr>
          <p:sp>
            <p:nvSpPr>
              <p:cNvPr id="11" name="สี่เหลี่ยมผืนผ้า 10"/>
              <p:cNvSpPr/>
              <p:nvPr/>
            </p:nvSpPr>
            <p:spPr>
              <a:xfrm>
                <a:off x="4636394" y="4436314"/>
                <a:ext cx="2807594" cy="351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350" b="1" dirty="0">
                    <a:latin typeface="TH SarabunPSK" pitchFamily="34" charset="-34"/>
                    <a:cs typeface="TH SarabunPSK" pitchFamily="34" charset="-34"/>
                  </a:rPr>
                  <a:t>แผนพัฒนาระดับ จังหวัด</a:t>
                </a:r>
              </a:p>
            </p:txBody>
          </p:sp>
          <p:sp>
            <p:nvSpPr>
              <p:cNvPr id="12" name="สี่เหลี่ยมผืนผ้า 11"/>
              <p:cNvSpPr/>
              <p:nvPr/>
            </p:nvSpPr>
            <p:spPr>
              <a:xfrm>
                <a:off x="4636394" y="4787424"/>
                <a:ext cx="2807594" cy="47313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050" b="1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เขตพื้นที่การศึกษาในแต่ละจังหวัด</a:t>
                </a:r>
              </a:p>
            </p:txBody>
          </p:sp>
        </p:grpSp>
        <p:grpSp>
          <p:nvGrpSpPr>
            <p:cNvPr id="21" name="กลุ่ม 20"/>
            <p:cNvGrpSpPr/>
            <p:nvPr/>
          </p:nvGrpSpPr>
          <p:grpSpPr>
            <a:xfrm>
              <a:off x="4636394" y="4833537"/>
              <a:ext cx="2807594" cy="587678"/>
              <a:chOff x="4636394" y="5450365"/>
              <a:chExt cx="2807594" cy="824247"/>
            </a:xfrm>
          </p:grpSpPr>
          <p:sp>
            <p:nvSpPr>
              <p:cNvPr id="13" name="สี่เหลี่ยมผืนผ้า 12"/>
              <p:cNvSpPr/>
              <p:nvPr/>
            </p:nvSpPr>
            <p:spPr>
              <a:xfrm>
                <a:off x="4636394" y="5450365"/>
                <a:ext cx="2807594" cy="351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350" b="1" dirty="0">
                    <a:latin typeface="TH SarabunPSK" pitchFamily="34" charset="-34"/>
                    <a:cs typeface="TH SarabunPSK" pitchFamily="34" charset="-34"/>
                  </a:rPr>
                  <a:t>แผนพัฒนาระดับ เขตพื้นที่</a:t>
                </a:r>
              </a:p>
            </p:txBody>
          </p:sp>
          <p:sp>
            <p:nvSpPr>
              <p:cNvPr id="14" name="สี่เหลี่ยมผืนผ้า 13"/>
              <p:cNvSpPr/>
              <p:nvPr/>
            </p:nvSpPr>
            <p:spPr>
              <a:xfrm>
                <a:off x="4636394" y="5801475"/>
                <a:ext cx="2807594" cy="47313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050" b="1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สถานศึกษาในแต่ละเขตพื้นที่</a:t>
                </a:r>
              </a:p>
            </p:txBody>
          </p:sp>
        </p:grpSp>
        <p:sp>
          <p:nvSpPr>
            <p:cNvPr id="15" name="สี่เหลี่ยมผืนผ้า 14"/>
            <p:cNvSpPr/>
            <p:nvPr/>
          </p:nvSpPr>
          <p:spPr>
            <a:xfrm>
              <a:off x="4636394" y="5652133"/>
              <a:ext cx="2807594" cy="250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350" b="1" dirty="0">
                  <a:latin typeface="TH SarabunPSK" pitchFamily="34" charset="-34"/>
                  <a:cs typeface="TH SarabunPSK" pitchFamily="34" charset="-34"/>
                </a:rPr>
                <a:t>แผนพัฒนาสถานศึกษา</a:t>
              </a:r>
            </a:p>
          </p:txBody>
        </p:sp>
        <p:sp>
          <p:nvSpPr>
            <p:cNvPr id="16" name="สี่เหลี่ยมผืนผ้ามุมมน 15"/>
            <p:cNvSpPr/>
            <p:nvPr/>
          </p:nvSpPr>
          <p:spPr>
            <a:xfrm>
              <a:off x="2354688" y="6199262"/>
              <a:ext cx="7072648" cy="3515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latin typeface="TH SarabunPSK" pitchFamily="34" charset="-34"/>
                  <a:cs typeface="TH SarabunPSK" pitchFamily="34" charset="-34"/>
                </a:rPr>
                <a:t>ปัญหาและความต้องการของนักเรียน /</a:t>
              </a:r>
              <a:r>
                <a:rPr lang="th-TH" sz="1500" b="1" dirty="0" err="1">
                  <a:latin typeface="TH SarabunPSK" pitchFamily="34" charset="-34"/>
                  <a:cs typeface="TH SarabunPSK" pitchFamily="34" charset="-34"/>
                </a:rPr>
                <a:t>สพท</a:t>
              </a:r>
              <a:r>
                <a:rPr lang="th-TH" sz="1500" b="1" dirty="0">
                  <a:latin typeface="TH SarabunPSK" pitchFamily="34" charset="-34"/>
                  <a:cs typeface="TH SarabunPSK" pitchFamily="34" charset="-34"/>
                </a:rPr>
                <a:t>. /จังหวัด /กลุ่มจังหวัด /ภาค</a:t>
              </a:r>
            </a:p>
          </p:txBody>
        </p:sp>
        <p:sp>
          <p:nvSpPr>
            <p:cNvPr id="22" name="ลูกศรขึ้น 21"/>
            <p:cNvSpPr/>
            <p:nvPr/>
          </p:nvSpPr>
          <p:spPr>
            <a:xfrm flipV="1">
              <a:off x="5859887" y="1285661"/>
              <a:ext cx="360608" cy="209503"/>
            </a:xfrm>
            <a:prstGeom prst="up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24" name="ลูกศรขึ้น 23"/>
            <p:cNvSpPr/>
            <p:nvPr/>
          </p:nvSpPr>
          <p:spPr>
            <a:xfrm>
              <a:off x="5854521" y="2086135"/>
              <a:ext cx="360608" cy="209503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25" name="ลูกศรขึ้น 24"/>
            <p:cNvSpPr/>
            <p:nvPr/>
          </p:nvSpPr>
          <p:spPr>
            <a:xfrm>
              <a:off x="5900670" y="2946086"/>
              <a:ext cx="360608" cy="209503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26" name="ลูกศรขึ้น 25"/>
            <p:cNvSpPr/>
            <p:nvPr/>
          </p:nvSpPr>
          <p:spPr>
            <a:xfrm>
              <a:off x="5900670" y="3776964"/>
              <a:ext cx="360608" cy="209503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27" name="ลูกศรขึ้น 26"/>
            <p:cNvSpPr/>
            <p:nvPr/>
          </p:nvSpPr>
          <p:spPr>
            <a:xfrm>
              <a:off x="5900670" y="4622243"/>
              <a:ext cx="360608" cy="209503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28" name="ลูกศรขึ้น 27"/>
            <p:cNvSpPr/>
            <p:nvPr/>
          </p:nvSpPr>
          <p:spPr>
            <a:xfrm>
              <a:off x="5891012" y="5426458"/>
              <a:ext cx="360608" cy="209503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29" name="ลูกศรขึ้น 28"/>
            <p:cNvSpPr/>
            <p:nvPr/>
          </p:nvSpPr>
          <p:spPr>
            <a:xfrm>
              <a:off x="5859887" y="5971441"/>
              <a:ext cx="360608" cy="209503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30" name="สี่เหลี่ยมผืนผ้ามุมมน 29"/>
            <p:cNvSpPr/>
            <p:nvPr/>
          </p:nvSpPr>
          <p:spPr>
            <a:xfrm>
              <a:off x="1502227" y="1690860"/>
              <a:ext cx="1802673" cy="5298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t"/>
            <a:lstStyle/>
            <a:p>
              <a:r>
                <a:rPr lang="th-TH" sz="105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บูรณา</a:t>
              </a: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Agenda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Area</a:t>
              </a: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2" name="ลูกศรขวา 41"/>
            <p:cNvSpPr/>
            <p:nvPr/>
          </p:nvSpPr>
          <p:spPr>
            <a:xfrm>
              <a:off x="3670479" y="1748794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43" name="ลูกศรขวา 42"/>
            <p:cNvSpPr/>
            <p:nvPr/>
          </p:nvSpPr>
          <p:spPr>
            <a:xfrm>
              <a:off x="3653307" y="5608630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44" name="ลูกศรขวา 43"/>
            <p:cNvSpPr/>
            <p:nvPr/>
          </p:nvSpPr>
          <p:spPr>
            <a:xfrm>
              <a:off x="3653307" y="4177962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45" name="ลูกศรขวา 44"/>
            <p:cNvSpPr/>
            <p:nvPr/>
          </p:nvSpPr>
          <p:spPr>
            <a:xfrm>
              <a:off x="3670479" y="4979859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46" name="ลูกศรขวา 45"/>
            <p:cNvSpPr/>
            <p:nvPr/>
          </p:nvSpPr>
          <p:spPr>
            <a:xfrm>
              <a:off x="3653307" y="3313454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47" name="ลูกศรขวา 46"/>
            <p:cNvSpPr/>
            <p:nvPr/>
          </p:nvSpPr>
          <p:spPr>
            <a:xfrm>
              <a:off x="3653307" y="2524870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48" name="ลูกศรขวา 47"/>
            <p:cNvSpPr/>
            <p:nvPr/>
          </p:nvSpPr>
          <p:spPr>
            <a:xfrm flipH="1">
              <a:off x="7748790" y="1760185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49" name="ลูกศรขวา 48"/>
            <p:cNvSpPr/>
            <p:nvPr/>
          </p:nvSpPr>
          <p:spPr>
            <a:xfrm flipH="1">
              <a:off x="7731618" y="5620021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50" name="ลูกศรขวา 49"/>
            <p:cNvSpPr/>
            <p:nvPr/>
          </p:nvSpPr>
          <p:spPr>
            <a:xfrm flipH="1">
              <a:off x="7731618" y="4189353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51" name="ลูกศรขวา 50"/>
            <p:cNvSpPr/>
            <p:nvPr/>
          </p:nvSpPr>
          <p:spPr>
            <a:xfrm flipH="1">
              <a:off x="7748790" y="4991250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52" name="ลูกศรขวา 51"/>
            <p:cNvSpPr/>
            <p:nvPr/>
          </p:nvSpPr>
          <p:spPr>
            <a:xfrm flipH="1">
              <a:off x="7731618" y="3324845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53" name="ลูกศรขวา 52"/>
            <p:cNvSpPr/>
            <p:nvPr/>
          </p:nvSpPr>
          <p:spPr>
            <a:xfrm flipH="1">
              <a:off x="7731618" y="2536261"/>
              <a:ext cx="798490" cy="337341"/>
            </a:xfrm>
            <a:prstGeom prst="rightArrow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/>
            </a:p>
          </p:txBody>
        </p:sp>
        <p:sp>
          <p:nvSpPr>
            <p:cNvPr id="56" name="สี่เหลี่ยมผืนผ้ามุมมน 55"/>
            <p:cNvSpPr/>
            <p:nvPr/>
          </p:nvSpPr>
          <p:spPr>
            <a:xfrm>
              <a:off x="8828284" y="1675128"/>
              <a:ext cx="1171977" cy="5586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ประชารัฐ</a:t>
              </a: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58" name="รูปภาพ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7618" y="6035042"/>
              <a:ext cx="2641308" cy="681859"/>
            </a:xfrm>
            <a:prstGeom prst="rect">
              <a:avLst/>
            </a:prstGeom>
          </p:spPr>
        </p:pic>
        <p:sp>
          <p:nvSpPr>
            <p:cNvPr id="64" name="สี่เหลี่ยมผืนผ้ามุมมน 55"/>
            <p:cNvSpPr/>
            <p:nvPr/>
          </p:nvSpPr>
          <p:spPr>
            <a:xfrm>
              <a:off x="8876182" y="3290568"/>
              <a:ext cx="1171977" cy="5586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ประชารัฐ</a:t>
              </a: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5" name="สี่เหลี่ยมผืนผ้ามุมมน 55"/>
            <p:cNvSpPr/>
            <p:nvPr/>
          </p:nvSpPr>
          <p:spPr>
            <a:xfrm>
              <a:off x="8871826" y="4017734"/>
              <a:ext cx="1171977" cy="5586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ประชารัฐ</a:t>
              </a: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6" name="สี่เหลี่ยมผืนผ้ามุมมน 55"/>
            <p:cNvSpPr/>
            <p:nvPr/>
          </p:nvSpPr>
          <p:spPr>
            <a:xfrm>
              <a:off x="8867472" y="4744900"/>
              <a:ext cx="1171977" cy="5586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ประชารัฐ</a:t>
              </a: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7" name="สี่เหลี่ยมผืนผ้ามุมมน 55"/>
            <p:cNvSpPr/>
            <p:nvPr/>
          </p:nvSpPr>
          <p:spPr>
            <a:xfrm>
              <a:off x="8889244" y="5445939"/>
              <a:ext cx="1171977" cy="5586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ประชารัฐ</a:t>
              </a: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8" name="สี่เหลี่ยมผืนผ้ามุมมน 55"/>
            <p:cNvSpPr/>
            <p:nvPr/>
          </p:nvSpPr>
          <p:spPr>
            <a:xfrm>
              <a:off x="8863118" y="2480671"/>
              <a:ext cx="1171977" cy="5586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ประชารัฐ</a:t>
              </a: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9" name="สี่เหลี่ยมผืนผ้ามุมมน 29"/>
            <p:cNvSpPr/>
            <p:nvPr/>
          </p:nvSpPr>
          <p:spPr>
            <a:xfrm>
              <a:off x="1497874" y="4077008"/>
              <a:ext cx="1802673" cy="5298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t"/>
            <a:lstStyle/>
            <a:p>
              <a:r>
                <a:rPr lang="th-TH" sz="105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บูรณา</a:t>
              </a: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Agenda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Area</a:t>
              </a: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0" name="สี่เหลี่ยมผืนผ้ามุมมน 29"/>
            <p:cNvSpPr/>
            <p:nvPr/>
          </p:nvSpPr>
          <p:spPr>
            <a:xfrm>
              <a:off x="1506583" y="4830299"/>
              <a:ext cx="1802673" cy="5298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t"/>
            <a:lstStyle/>
            <a:p>
              <a:r>
                <a:rPr lang="th-TH" sz="105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บูรณา</a:t>
              </a: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Agenda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Area</a:t>
              </a: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1" name="สี่เหลี่ยมผืนผ้ามุมมน 29"/>
            <p:cNvSpPr/>
            <p:nvPr/>
          </p:nvSpPr>
          <p:spPr>
            <a:xfrm>
              <a:off x="1502229" y="5505214"/>
              <a:ext cx="1802673" cy="5298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t"/>
            <a:lstStyle/>
            <a:p>
              <a:r>
                <a:rPr lang="th-TH" sz="105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บูรณา</a:t>
              </a: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Agenda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Area</a:t>
              </a: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2" name="สี่เหลี่ยมผืนผ้ามุมมน 29"/>
            <p:cNvSpPr/>
            <p:nvPr/>
          </p:nvSpPr>
          <p:spPr>
            <a:xfrm>
              <a:off x="1497874" y="3280174"/>
              <a:ext cx="1802673" cy="5298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t"/>
            <a:lstStyle/>
            <a:p>
              <a:r>
                <a:rPr lang="th-TH" sz="105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บูรณา</a:t>
              </a: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Agenda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Area</a:t>
              </a: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3" name="สี่เหลี่ยมผืนผ้ามุมมน 29"/>
            <p:cNvSpPr/>
            <p:nvPr/>
          </p:nvSpPr>
          <p:spPr>
            <a:xfrm>
              <a:off x="1497874" y="2431088"/>
              <a:ext cx="1802673" cy="529828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t"/>
            <a:lstStyle/>
            <a:p>
              <a:r>
                <a:rPr lang="th-TH" sz="105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บูรณา</a:t>
              </a:r>
              <a:r>
                <a:rPr lang="th-TH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Function</a:t>
              </a:r>
            </a:p>
            <a:p>
              <a:pPr marL="214313" indent="-214313">
                <a:buFontTx/>
                <a:buChar char="-"/>
              </a:pPr>
              <a:endPara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Agenda</a:t>
              </a:r>
            </a:p>
            <a:p>
              <a:pPr marL="214313" indent="-214313">
                <a:buFontTx/>
                <a:buChar char="-"/>
              </a:pPr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Area</a:t>
              </a:r>
            </a:p>
            <a:p>
              <a:pPr marL="214313" indent="-214313">
                <a:buFontTx/>
                <a:buChar char="-"/>
              </a:pPr>
              <a:endPara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54" name="ชื่อเรื่อง 1"/>
          <p:cNvSpPr txBox="1">
            <a:spLocks/>
          </p:cNvSpPr>
          <p:nvPr/>
        </p:nvSpPr>
        <p:spPr>
          <a:xfrm>
            <a:off x="3254475" y="39330"/>
            <a:ext cx="3183698" cy="47842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รูปแบบการจัดทำแผนในแต่ละระดับ</a:t>
            </a:r>
            <a:endParaRPr lang="th-TH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4721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519940" y="967612"/>
            <a:ext cx="2930286" cy="3594674"/>
            <a:chOff x="693253" y="1315130"/>
            <a:chExt cx="3907048" cy="4792899"/>
          </a:xfrm>
        </p:grpSpPr>
        <p:sp>
          <p:nvSpPr>
            <p:cNvPr id="3" name="สี่เหลี่ยมผืนผ้า 2">
              <a:extLst>
                <a:ext uri="{FF2B5EF4-FFF2-40B4-BE49-F238E27FC236}">
                  <a16:creationId xmlns="" xmlns:a16="http://schemas.microsoft.com/office/drawing/2014/main" id="{49E1B82F-F87A-49F7-AC30-79B7C728987B}"/>
                </a:ext>
              </a:extLst>
            </p:cNvPr>
            <p:cNvSpPr/>
            <p:nvPr/>
          </p:nvSpPr>
          <p:spPr>
            <a:xfrm>
              <a:off x="710817" y="1315130"/>
              <a:ext cx="3888000" cy="6480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การบูรณาการ</a:t>
              </a:r>
              <a:r>
                <a:rPr lang="en-US" sz="28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AGENDA</a:t>
              </a:r>
              <a:endParaRPr lang="th-TH" sz="28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" name="สี่เหลี่ยมผืนผ้า 3">
              <a:extLst>
                <a:ext uri="{FF2B5EF4-FFF2-40B4-BE49-F238E27FC236}">
                  <a16:creationId xmlns="" xmlns:a16="http://schemas.microsoft.com/office/drawing/2014/main" id="{C693C911-207E-4C0B-905F-A8ACAB654515}"/>
                </a:ext>
              </a:extLst>
            </p:cNvPr>
            <p:cNvSpPr/>
            <p:nvPr/>
          </p:nvSpPr>
          <p:spPr>
            <a:xfrm>
              <a:off x="712301" y="1986067"/>
              <a:ext cx="3888000" cy="64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๑. ความมั่นคง</a:t>
              </a:r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="" xmlns:a16="http://schemas.microsoft.com/office/drawing/2014/main" id="{D96D0906-4EAC-4935-8451-D2D8EE677521}"/>
                </a:ext>
              </a:extLst>
            </p:cNvPr>
            <p:cNvSpPr/>
            <p:nvPr/>
          </p:nvSpPr>
          <p:spPr>
            <a:xfrm>
              <a:off x="712301" y="2676100"/>
              <a:ext cx="3888000" cy="64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62000" rtlCol="0" anchor="ctr"/>
            <a:lstStyle/>
            <a:p>
              <a:pPr>
                <a:lnSpc>
                  <a:spcPts val="1650"/>
                </a:lnSpc>
              </a:pPr>
              <a:r>
                <a:rPr lang="th-TH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๒. การสร้างความสามารถ</a:t>
              </a:r>
              <a:br>
                <a:rPr lang="th-TH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</a:br>
              <a:r>
                <a:rPr lang="th-TH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    ในการแข่งขัน</a:t>
              </a:r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="" xmlns:a16="http://schemas.microsoft.com/office/drawing/2014/main" id="{00C2BF99-3C23-48DD-8CD8-01A80C573C3C}"/>
                </a:ext>
              </a:extLst>
            </p:cNvPr>
            <p:cNvSpPr/>
            <p:nvPr/>
          </p:nvSpPr>
          <p:spPr>
            <a:xfrm>
              <a:off x="693253" y="4758542"/>
              <a:ext cx="3888000" cy="64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5000" rtlCol="0" anchor="ctr"/>
            <a:lstStyle/>
            <a:p>
              <a:pPr>
                <a:lnSpc>
                  <a:spcPts val="1650"/>
                </a:lnSpc>
              </a:pPr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๕. การสร้างการเติบโตบนคุณภาพ</a:t>
              </a:r>
              <a:b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</a:br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    ชีวิตที่เป็นมิตรต่อสิ่งแวดล้อม</a:t>
              </a:r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="" xmlns:a16="http://schemas.microsoft.com/office/drawing/2014/main" id="{9A4F3404-0031-4007-8121-B1891C7DD628}"/>
                </a:ext>
              </a:extLst>
            </p:cNvPr>
            <p:cNvSpPr/>
            <p:nvPr/>
          </p:nvSpPr>
          <p:spPr>
            <a:xfrm>
              <a:off x="708405" y="3373574"/>
              <a:ext cx="3888000" cy="648000"/>
            </a:xfrm>
            <a:prstGeom prst="rect">
              <a:avLst/>
            </a:prstGeom>
            <a:solidFill>
              <a:srgbClr val="62A0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>
                <a:lnSpc>
                  <a:spcPts val="1650"/>
                </a:lnSpc>
              </a:pPr>
              <a:r>
                <a:rPr lang="th-TH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๓. การพัฒนาและเสริมสร้าง</a:t>
              </a:r>
              <a:br>
                <a:rPr lang="th-TH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</a:br>
              <a:r>
                <a:rPr lang="th-TH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   ศักยภาพทรัพยากรมนุษย์</a:t>
              </a: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="" xmlns:a16="http://schemas.microsoft.com/office/drawing/2014/main" id="{A3228897-E16D-40E2-B7F6-7159669780C0}"/>
                </a:ext>
              </a:extLst>
            </p:cNvPr>
            <p:cNvSpPr/>
            <p:nvPr/>
          </p:nvSpPr>
          <p:spPr>
            <a:xfrm>
              <a:off x="708405" y="4065119"/>
              <a:ext cx="3888000" cy="64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5000" rtlCol="0" anchor="ctr"/>
            <a:lstStyle/>
            <a:p>
              <a:pPr>
                <a:lnSpc>
                  <a:spcPts val="1650"/>
                </a:lnSpc>
              </a:pP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๔. การสร้างโอกาสความเสมอภาค</a:t>
              </a:r>
              <a:b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</a:b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   ทางสังคม</a:t>
              </a:r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="" xmlns:a16="http://schemas.microsoft.com/office/drawing/2014/main" id="{1C53B377-BC09-420E-8F3D-9A26C10CE4E3}"/>
                </a:ext>
              </a:extLst>
            </p:cNvPr>
            <p:cNvSpPr/>
            <p:nvPr/>
          </p:nvSpPr>
          <p:spPr>
            <a:xfrm>
              <a:off x="693253" y="5460029"/>
              <a:ext cx="3888000" cy="648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>
                <a:lnSpc>
                  <a:spcPts val="1650"/>
                </a:lnSpc>
              </a:pP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๖. การปรับสมดุลและพัฒนาระบบ</a:t>
              </a:r>
              <a:b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</a:br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    การบริหารจัดการภาครัฐ</a:t>
              </a:r>
            </a:p>
          </p:txBody>
        </p:sp>
      </p:grpSp>
      <p:grpSp>
        <p:nvGrpSpPr>
          <p:cNvPr id="10" name="กลุ่ม 9"/>
          <p:cNvGrpSpPr/>
          <p:nvPr/>
        </p:nvGrpSpPr>
        <p:grpSpPr>
          <a:xfrm>
            <a:off x="3711874" y="963374"/>
            <a:ext cx="3145286" cy="3611623"/>
            <a:chOff x="4799037" y="1309479"/>
            <a:chExt cx="4193714" cy="4815497"/>
          </a:xfrm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="" xmlns:a16="http://schemas.microsoft.com/office/drawing/2014/main" id="{DBE9D02A-7590-423C-9C7F-4D746ED00EFD}"/>
                </a:ext>
              </a:extLst>
            </p:cNvPr>
            <p:cNvSpPr/>
            <p:nvPr/>
          </p:nvSpPr>
          <p:spPr>
            <a:xfrm>
              <a:off x="4799037" y="1309479"/>
              <a:ext cx="4193714" cy="648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การบูรณาการ</a:t>
              </a:r>
              <a:r>
                <a:rPr lang="en-US" sz="24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 AREA</a:t>
              </a:r>
              <a:endPara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="" xmlns:a16="http://schemas.microsoft.com/office/drawing/2014/main" id="{3844B451-3215-42DE-8F9F-926A0313F640}"/>
                </a:ext>
              </a:extLst>
            </p:cNvPr>
            <p:cNvSpPr/>
            <p:nvPr/>
          </p:nvSpPr>
          <p:spPr>
            <a:xfrm rot="5400000">
              <a:off x="3065106" y="3718420"/>
              <a:ext cx="4140000" cy="64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ประเทศ / </a:t>
              </a:r>
              <a:r>
                <a:rPr lang="th-TH" sz="2400" b="1" dirty="0" err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สพฐ</a:t>
              </a:r>
              <a:r>
                <a:rPr lang="th-TH" sz="2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.</a:t>
              </a:r>
            </a:p>
          </p:txBody>
        </p:sp>
        <p:sp>
          <p:nvSpPr>
            <p:cNvPr id="13" name="สี่เหลี่ยมผืนผ้า 12">
              <a:extLst>
                <a:ext uri="{FF2B5EF4-FFF2-40B4-BE49-F238E27FC236}">
                  <a16:creationId xmlns="" xmlns:a16="http://schemas.microsoft.com/office/drawing/2014/main" id="{2B31D71B-4340-40C5-A3E7-4AF6F6222BB1}"/>
                </a:ext>
              </a:extLst>
            </p:cNvPr>
            <p:cNvSpPr/>
            <p:nvPr/>
          </p:nvSpPr>
          <p:spPr>
            <a:xfrm rot="5400000">
              <a:off x="3772158" y="3718419"/>
              <a:ext cx="4140000" cy="64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พื้นที่การพัฒนา ๖ ภาค</a:t>
              </a: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="" xmlns:a16="http://schemas.microsoft.com/office/drawing/2014/main" id="{AAEA1E4A-7380-47BD-A9FD-1AD9CE8523A4}"/>
                </a:ext>
              </a:extLst>
            </p:cNvPr>
            <p:cNvSpPr/>
            <p:nvPr/>
          </p:nvSpPr>
          <p:spPr>
            <a:xfrm rot="5400000">
              <a:off x="4477307" y="3718147"/>
              <a:ext cx="4140000" cy="64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กลุ่มจังหวัด/ภาคการศึกษา ๑๘ภาค</a:t>
              </a:r>
            </a:p>
          </p:txBody>
        </p:sp>
        <p:sp>
          <p:nvSpPr>
            <p:cNvPr id="15" name="สี่เหลี่ยมผืนผ้า 14">
              <a:extLst>
                <a:ext uri="{FF2B5EF4-FFF2-40B4-BE49-F238E27FC236}">
                  <a16:creationId xmlns="" xmlns:a16="http://schemas.microsoft.com/office/drawing/2014/main" id="{EB1818D9-8F94-445B-B2DD-BACC94FBA046}"/>
                </a:ext>
              </a:extLst>
            </p:cNvPr>
            <p:cNvSpPr/>
            <p:nvPr/>
          </p:nvSpPr>
          <p:spPr>
            <a:xfrm rot="5400000">
              <a:off x="5175127" y="3730975"/>
              <a:ext cx="4140000" cy="64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จังหวัด/ศธจ.</a:t>
              </a: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="" xmlns:a16="http://schemas.microsoft.com/office/drawing/2014/main" id="{88EBACFB-518E-40C5-943A-C74222C903A8}"/>
                </a:ext>
              </a:extLst>
            </p:cNvPr>
            <p:cNvSpPr/>
            <p:nvPr/>
          </p:nvSpPr>
          <p:spPr>
            <a:xfrm rot="5400000">
              <a:off x="5886808" y="3718147"/>
              <a:ext cx="4140000" cy="64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เขตพื้นที่การศึกษา</a:t>
              </a:r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="" xmlns:a16="http://schemas.microsoft.com/office/drawing/2014/main" id="{63A76D06-E450-4F79-AD3E-0C1A9E307066}"/>
                </a:ext>
              </a:extLst>
            </p:cNvPr>
            <p:cNvSpPr/>
            <p:nvPr/>
          </p:nvSpPr>
          <p:spPr>
            <a:xfrm rot="5400000">
              <a:off x="6598751" y="3730976"/>
              <a:ext cx="4140000" cy="64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โรงเรียน</a:t>
              </a:r>
            </a:p>
          </p:txBody>
        </p:sp>
      </p:grpSp>
      <p:grpSp>
        <p:nvGrpSpPr>
          <p:cNvPr id="18" name="กลุ่ม 17"/>
          <p:cNvGrpSpPr/>
          <p:nvPr/>
        </p:nvGrpSpPr>
        <p:grpSpPr>
          <a:xfrm>
            <a:off x="7130935" y="947848"/>
            <a:ext cx="1581966" cy="3640126"/>
            <a:chOff x="9589801" y="1288778"/>
            <a:chExt cx="2109288" cy="4853501"/>
          </a:xfrm>
        </p:grpSpPr>
        <p:sp>
          <p:nvSpPr>
            <p:cNvPr id="19" name="สี่เหลี่ยมผืนผ้า 18">
              <a:extLst>
                <a:ext uri="{FF2B5EF4-FFF2-40B4-BE49-F238E27FC236}">
                  <a16:creationId xmlns="" xmlns:a16="http://schemas.microsoft.com/office/drawing/2014/main" id="{74D3E47B-11DE-4FFD-9DC2-C8E52CE47E79}"/>
                </a:ext>
              </a:extLst>
            </p:cNvPr>
            <p:cNvSpPr/>
            <p:nvPr/>
          </p:nvSpPr>
          <p:spPr>
            <a:xfrm>
              <a:off x="9599583" y="1288778"/>
              <a:ext cx="2099506" cy="66870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800"/>
                </a:lnSpc>
              </a:pPr>
              <a:r>
                <a:rPr lang="th-TH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การบูรณาการ</a:t>
              </a:r>
            </a:p>
            <a:p>
              <a:pPr algn="ctr">
                <a:lnSpc>
                  <a:spcPts val="1800"/>
                </a:lnSpc>
              </a:pPr>
              <a:r>
                <a:rPr lang="en-US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FUNCTION</a:t>
              </a:r>
              <a:endPara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="" xmlns:a16="http://schemas.microsoft.com/office/drawing/2014/main" id="{B2B24AC9-6C44-4B4F-BE0E-01622DED5B46}"/>
                </a:ext>
              </a:extLst>
            </p:cNvPr>
            <p:cNvSpPr/>
            <p:nvPr/>
          </p:nvSpPr>
          <p:spPr>
            <a:xfrm>
              <a:off x="9599583" y="2003560"/>
              <a:ext cx="1548000" cy="3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สป.ศธ.</a:t>
              </a:r>
            </a:p>
          </p:txBody>
        </p:sp>
        <p:sp>
          <p:nvSpPr>
            <p:cNvPr id="21" name="สี่เหลี่ยมผืนผ้า 20">
              <a:extLst>
                <a:ext uri="{FF2B5EF4-FFF2-40B4-BE49-F238E27FC236}">
                  <a16:creationId xmlns="" xmlns:a16="http://schemas.microsoft.com/office/drawing/2014/main" id="{CE691E0F-8A05-4A49-AD3D-706CAE20B14E}"/>
                </a:ext>
              </a:extLst>
            </p:cNvPr>
            <p:cNvSpPr/>
            <p:nvPr/>
          </p:nvSpPr>
          <p:spPr>
            <a:xfrm>
              <a:off x="9589801" y="2468169"/>
              <a:ext cx="1548000" cy="3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err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สพฐ</a:t>
              </a:r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..</a:t>
              </a:r>
            </a:p>
          </p:txBody>
        </p:sp>
        <p:sp>
          <p:nvSpPr>
            <p:cNvPr id="22" name="สี่เหลี่ยมผืนผ้า 21">
              <a:extLst>
                <a:ext uri="{FF2B5EF4-FFF2-40B4-BE49-F238E27FC236}">
                  <a16:creationId xmlns="" xmlns:a16="http://schemas.microsoft.com/office/drawing/2014/main" id="{B95E3E24-B353-427A-883B-0AEE58D3C5D1}"/>
                </a:ext>
              </a:extLst>
            </p:cNvPr>
            <p:cNvSpPr/>
            <p:nvPr/>
          </p:nvSpPr>
          <p:spPr>
            <a:xfrm>
              <a:off x="9599583" y="2932778"/>
              <a:ext cx="1548000" cy="3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สอศ.</a:t>
              </a:r>
            </a:p>
          </p:txBody>
        </p:sp>
        <p:sp>
          <p:nvSpPr>
            <p:cNvPr id="23" name="สี่เหลี่ยมผืนผ้า 22">
              <a:extLst>
                <a:ext uri="{FF2B5EF4-FFF2-40B4-BE49-F238E27FC236}">
                  <a16:creationId xmlns="" xmlns:a16="http://schemas.microsoft.com/office/drawing/2014/main" id="{38F528FE-78D5-404B-9265-A6B4F49E31FD}"/>
                </a:ext>
              </a:extLst>
            </p:cNvPr>
            <p:cNvSpPr/>
            <p:nvPr/>
          </p:nvSpPr>
          <p:spPr>
            <a:xfrm>
              <a:off x="9605844" y="3395333"/>
              <a:ext cx="1548000" cy="3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สกอ.</a:t>
              </a:r>
            </a:p>
          </p:txBody>
        </p:sp>
        <p:sp>
          <p:nvSpPr>
            <p:cNvPr id="24" name="สี่เหลี่ยมผืนผ้า 23">
              <a:extLst>
                <a:ext uri="{FF2B5EF4-FFF2-40B4-BE49-F238E27FC236}">
                  <a16:creationId xmlns="" xmlns:a16="http://schemas.microsoft.com/office/drawing/2014/main" id="{9EE599C1-07E8-4986-B2AC-148692C7CA48}"/>
                </a:ext>
              </a:extLst>
            </p:cNvPr>
            <p:cNvSpPr/>
            <p:nvPr/>
          </p:nvSpPr>
          <p:spPr>
            <a:xfrm>
              <a:off x="9605844" y="3868601"/>
              <a:ext cx="1548000" cy="3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สกศ.</a:t>
              </a:r>
            </a:p>
          </p:txBody>
        </p:sp>
        <p:sp>
          <p:nvSpPr>
            <p:cNvPr id="25" name="สี่เหลี่ยมผืนผ้า 24">
              <a:extLst>
                <a:ext uri="{FF2B5EF4-FFF2-40B4-BE49-F238E27FC236}">
                  <a16:creationId xmlns="" xmlns:a16="http://schemas.microsoft.com/office/drawing/2014/main" id="{1D52299E-986F-449D-B5C9-7C7CE14952BD}"/>
                </a:ext>
              </a:extLst>
            </p:cNvPr>
            <p:cNvSpPr/>
            <p:nvPr/>
          </p:nvSpPr>
          <p:spPr>
            <a:xfrm>
              <a:off x="9608062" y="4325554"/>
              <a:ext cx="1548000" cy="3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สมศ.</a:t>
              </a:r>
            </a:p>
          </p:txBody>
        </p:sp>
        <p:sp>
          <p:nvSpPr>
            <p:cNvPr id="26" name="สี่เหลี่ยมผืนผ้า 25">
              <a:extLst>
                <a:ext uri="{FF2B5EF4-FFF2-40B4-BE49-F238E27FC236}">
                  <a16:creationId xmlns="" xmlns:a16="http://schemas.microsoft.com/office/drawing/2014/main" id="{9342FDBD-FBA0-4289-89D4-7753F6E568FE}"/>
                </a:ext>
              </a:extLst>
            </p:cNvPr>
            <p:cNvSpPr/>
            <p:nvPr/>
          </p:nvSpPr>
          <p:spPr>
            <a:xfrm>
              <a:off x="9627325" y="4809476"/>
              <a:ext cx="1548000" cy="3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err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สท</a:t>
              </a:r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ศ.</a:t>
              </a:r>
            </a:p>
          </p:txBody>
        </p:sp>
        <p:sp>
          <p:nvSpPr>
            <p:cNvPr id="27" name="สี่เหลี่ยมผืนผ้า 26">
              <a:extLst>
                <a:ext uri="{FF2B5EF4-FFF2-40B4-BE49-F238E27FC236}">
                  <a16:creationId xmlns="" xmlns:a16="http://schemas.microsoft.com/office/drawing/2014/main" id="{6D1AF39C-FD56-4079-8044-AEB7DCEA65A0}"/>
                </a:ext>
              </a:extLst>
            </p:cNvPr>
            <p:cNvSpPr/>
            <p:nvPr/>
          </p:nvSpPr>
          <p:spPr>
            <a:xfrm>
              <a:off x="9640160" y="5276527"/>
              <a:ext cx="1548000" cy="3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กระทรวง</a:t>
              </a:r>
              <a:r>
                <a:rPr lang="th-TH" sz="2000" b="1" dirty="0" err="1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อื่นๆ</a:t>
              </a:r>
              <a:endParaRPr lang="th-TH" sz="2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8" name="สี่เหลี่ยมผืนผ้า 27">
              <a:extLst>
                <a:ext uri="{FF2B5EF4-FFF2-40B4-BE49-F238E27FC236}">
                  <a16:creationId xmlns="" xmlns:a16="http://schemas.microsoft.com/office/drawing/2014/main" id="{E4BCF183-FE57-405C-876B-73DFE3B0F5C3}"/>
                </a:ext>
              </a:extLst>
            </p:cNvPr>
            <p:cNvSpPr/>
            <p:nvPr/>
          </p:nvSpPr>
          <p:spPr>
            <a:xfrm>
              <a:off x="9633540" y="5746279"/>
              <a:ext cx="1548000" cy="39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ประชารัฐ.</a:t>
              </a:r>
            </a:p>
          </p:txBody>
        </p:sp>
        <p:sp>
          <p:nvSpPr>
            <p:cNvPr id="29" name="สี่เหลี่ยมผืนผ้า 28">
              <a:extLst>
                <a:ext uri="{FF2B5EF4-FFF2-40B4-BE49-F238E27FC236}">
                  <a16:creationId xmlns="" xmlns:a16="http://schemas.microsoft.com/office/drawing/2014/main" id="{7CEDB7BA-D1FD-4531-94A6-93C361AD125E}"/>
                </a:ext>
              </a:extLst>
            </p:cNvPr>
            <p:cNvSpPr/>
            <p:nvPr/>
          </p:nvSpPr>
          <p:spPr>
            <a:xfrm rot="5400000">
              <a:off x="9396102" y="3839293"/>
              <a:ext cx="4133863" cy="4721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องค์กร</a:t>
              </a:r>
              <a:r>
                <a:rPr lang="th-TH" sz="2400" b="1" dirty="0" smtClean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อื่น ๆ</a:t>
              </a:r>
              <a:endParaRPr lang="th-TH" sz="2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sp>
        <p:nvSpPr>
          <p:cNvPr id="30" name="สี่เหลี่ยมผืนผ้า: มุมมน 42">
            <a:extLst>
              <a:ext uri="{FF2B5EF4-FFF2-40B4-BE49-F238E27FC236}">
                <a16:creationId xmlns="" xmlns:a16="http://schemas.microsoft.com/office/drawing/2014/main" id="{EA8BCEAE-856A-4238-8251-C124D9E8D3A6}"/>
              </a:ext>
            </a:extLst>
          </p:cNvPr>
          <p:cNvSpPr/>
          <p:nvPr/>
        </p:nvSpPr>
        <p:spPr>
          <a:xfrm>
            <a:off x="533112" y="114843"/>
            <a:ext cx="8188602" cy="6410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3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การบูรณาการ</a:t>
            </a:r>
          </a:p>
        </p:txBody>
      </p:sp>
      <p:sp>
        <p:nvSpPr>
          <p:cNvPr id="31" name="ลูกศรขวา 30"/>
          <p:cNvSpPr/>
          <p:nvPr/>
        </p:nvSpPr>
        <p:spPr>
          <a:xfrm>
            <a:off x="3250978" y="2199908"/>
            <a:ext cx="532262" cy="11566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2" name="ลูกศรขวา 31"/>
          <p:cNvSpPr/>
          <p:nvPr/>
        </p:nvSpPr>
        <p:spPr>
          <a:xfrm>
            <a:off x="6792122" y="2210925"/>
            <a:ext cx="532262" cy="11566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3" y="4612023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18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124606" y="116509"/>
            <a:ext cx="4333195" cy="55568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โครงสร้างการบริหารงบประมาณ ของ </a:t>
            </a:r>
            <a:r>
              <a:rPr lang="th-TH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สพฐ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</a:p>
        </p:txBody>
      </p:sp>
      <p:grpSp>
        <p:nvGrpSpPr>
          <p:cNvPr id="31" name="กลุ่ม 30"/>
          <p:cNvGrpSpPr/>
          <p:nvPr/>
        </p:nvGrpSpPr>
        <p:grpSpPr>
          <a:xfrm>
            <a:off x="760429" y="672198"/>
            <a:ext cx="7994276" cy="4148116"/>
            <a:chOff x="442856" y="1253613"/>
            <a:chExt cx="10659034" cy="5530821"/>
          </a:xfrm>
        </p:grpSpPr>
        <p:sp>
          <p:nvSpPr>
            <p:cNvPr id="18" name="สี่เหลี่ยมผืนผ้ามุมมน 17"/>
            <p:cNvSpPr/>
            <p:nvPr/>
          </p:nvSpPr>
          <p:spPr>
            <a:xfrm>
              <a:off x="9014907" y="1613647"/>
              <a:ext cx="2086983" cy="474412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335331" y="1690688"/>
              <a:ext cx="3442447" cy="118334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สำนักงานคณะกรรมการการศึกษาขั้นพื้นฐาน</a:t>
              </a:r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4374776" y="3438860"/>
              <a:ext cx="3442447" cy="118334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เขตพื้นที่การศึกษา</a:t>
              </a:r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4335332" y="4995133"/>
              <a:ext cx="3442447" cy="118334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สถานศึกษา</a:t>
              </a:r>
            </a:p>
          </p:txBody>
        </p:sp>
        <p:sp>
          <p:nvSpPr>
            <p:cNvPr id="7" name="ลูกศรลง 6"/>
            <p:cNvSpPr/>
            <p:nvPr/>
          </p:nvSpPr>
          <p:spPr>
            <a:xfrm>
              <a:off x="5292762" y="3009423"/>
              <a:ext cx="763792" cy="3334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8" name="ลูกศรลง 7"/>
            <p:cNvSpPr/>
            <p:nvPr/>
          </p:nvSpPr>
          <p:spPr>
            <a:xfrm>
              <a:off x="5292762" y="4641923"/>
              <a:ext cx="763792" cy="3334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9" name="ลูกศรลง 8"/>
            <p:cNvSpPr/>
            <p:nvPr/>
          </p:nvSpPr>
          <p:spPr>
            <a:xfrm flipV="1">
              <a:off x="6160544" y="3009422"/>
              <a:ext cx="763792" cy="3334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1" name="ลูกศรลง 10"/>
            <p:cNvSpPr/>
            <p:nvPr/>
          </p:nvSpPr>
          <p:spPr>
            <a:xfrm flipV="1">
              <a:off x="6160544" y="4641923"/>
              <a:ext cx="763792" cy="3334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2" name="ลูกศรขวา 11"/>
            <p:cNvSpPr/>
            <p:nvPr/>
          </p:nvSpPr>
          <p:spPr>
            <a:xfrm>
              <a:off x="8229600" y="1954250"/>
              <a:ext cx="398033" cy="656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3" name="ลูกศรขวา 12"/>
            <p:cNvSpPr/>
            <p:nvPr/>
          </p:nvSpPr>
          <p:spPr>
            <a:xfrm>
              <a:off x="8229600" y="3682701"/>
              <a:ext cx="398033" cy="656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4" name="ลูกศรขวา 13"/>
            <p:cNvSpPr/>
            <p:nvPr/>
          </p:nvSpPr>
          <p:spPr>
            <a:xfrm>
              <a:off x="8229600" y="5258695"/>
              <a:ext cx="398033" cy="656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5" name="วงรี 14"/>
            <p:cNvSpPr/>
            <p:nvPr/>
          </p:nvSpPr>
          <p:spPr>
            <a:xfrm>
              <a:off x="9111725" y="1807286"/>
              <a:ext cx="1893346" cy="10667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Agenda</a:t>
              </a:r>
              <a:endParaRPr lang="th-TH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" name="วงรี 15"/>
            <p:cNvSpPr/>
            <p:nvPr/>
          </p:nvSpPr>
          <p:spPr>
            <a:xfrm>
              <a:off x="9111725" y="3438860"/>
              <a:ext cx="1893346" cy="10667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Function</a:t>
              </a:r>
              <a:endParaRPr lang="th-TH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7" name="วงรี 16"/>
            <p:cNvSpPr/>
            <p:nvPr/>
          </p:nvSpPr>
          <p:spPr>
            <a:xfrm>
              <a:off x="9111725" y="5111730"/>
              <a:ext cx="1893346" cy="10667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Area</a:t>
              </a:r>
              <a:endParaRPr lang="th-TH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9" name="สี่เหลี่ยมผืนผ้ามุมมน 18"/>
            <p:cNvSpPr/>
            <p:nvPr/>
          </p:nvSpPr>
          <p:spPr>
            <a:xfrm>
              <a:off x="2065465" y="1811303"/>
              <a:ext cx="1541930" cy="43990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ตัวชี้วัดความสำเร็จ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Key Performance Indicators</a:t>
              </a:r>
            </a:p>
          </p:txBody>
        </p:sp>
        <p:sp>
          <p:nvSpPr>
            <p:cNvPr id="20" name="สี่เหลี่ยมผืนผ้ามุมมน 19"/>
            <p:cNvSpPr/>
            <p:nvPr/>
          </p:nvSpPr>
          <p:spPr>
            <a:xfrm>
              <a:off x="442856" y="2710924"/>
              <a:ext cx="1351878" cy="21085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ผลผลิต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Product</a:t>
              </a:r>
            </a:p>
            <a:p>
              <a:pPr algn="ctr"/>
              <a:endParaRPr lang="en-US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ผลลัพธ์</a:t>
              </a: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Result</a:t>
              </a:r>
              <a:endPara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1" name="ลูกศรขวา 20"/>
            <p:cNvSpPr/>
            <p:nvPr/>
          </p:nvSpPr>
          <p:spPr>
            <a:xfrm flipH="1">
              <a:off x="3799240" y="1945281"/>
              <a:ext cx="398033" cy="656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2" name="ลูกศรขวา 21"/>
            <p:cNvSpPr/>
            <p:nvPr/>
          </p:nvSpPr>
          <p:spPr>
            <a:xfrm flipH="1">
              <a:off x="3799240" y="3673732"/>
              <a:ext cx="398033" cy="656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3" name="ลูกศรขวา 22"/>
            <p:cNvSpPr/>
            <p:nvPr/>
          </p:nvSpPr>
          <p:spPr>
            <a:xfrm flipH="1">
              <a:off x="3799240" y="5249726"/>
              <a:ext cx="398033" cy="6562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 b="1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25" name="ตัวเชื่อมต่อหักมุม 24"/>
            <p:cNvCxnSpPr>
              <a:stCxn id="20" idx="2"/>
              <a:endCxn id="6" idx="4"/>
            </p:cNvCxnSpPr>
            <p:nvPr/>
          </p:nvCxnSpPr>
          <p:spPr>
            <a:xfrm rot="16200000" flipH="1">
              <a:off x="2908151" y="3030068"/>
              <a:ext cx="1359049" cy="4937761"/>
            </a:xfrm>
            <a:prstGeom prst="bentConnector3">
              <a:avLst>
                <a:gd name="adj1" fmla="val 133444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หักมุม 27"/>
            <p:cNvCxnSpPr>
              <a:stCxn id="20" idx="0"/>
              <a:endCxn id="4" idx="0"/>
            </p:cNvCxnSpPr>
            <p:nvPr/>
          </p:nvCxnSpPr>
          <p:spPr>
            <a:xfrm rot="5400000" flipH="1" flipV="1">
              <a:off x="3077557" y="-268074"/>
              <a:ext cx="1020236" cy="4937760"/>
            </a:xfrm>
            <a:prstGeom prst="bentConnector3">
              <a:avLst>
                <a:gd name="adj1" fmla="val 122407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สี่เหลี่ยมผืนผ้า 28"/>
            <p:cNvSpPr/>
            <p:nvPr/>
          </p:nvSpPr>
          <p:spPr>
            <a:xfrm>
              <a:off x="2969111" y="6434810"/>
              <a:ext cx="1228162" cy="3496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Feedback</a:t>
              </a:r>
              <a:endPara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30" name="สี่เหลี่ยมผืนผ้า 29"/>
            <p:cNvSpPr/>
            <p:nvPr/>
          </p:nvSpPr>
          <p:spPr>
            <a:xfrm>
              <a:off x="3135855" y="1253613"/>
              <a:ext cx="1228162" cy="3496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Feedback</a:t>
              </a:r>
              <a:endParaRPr lang="th-TH" sz="1500" b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C78FCF9A-2B53-49AB-96CB-5BDF487C5469}"/>
              </a:ext>
            </a:extLst>
          </p:cNvPr>
          <p:cNvSpPr txBox="1"/>
          <p:nvPr/>
        </p:nvSpPr>
        <p:spPr>
          <a:xfrm>
            <a:off x="3548844" y="1753617"/>
            <a:ext cx="108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Top down</a:t>
            </a:r>
            <a:endParaRPr lang="th-TH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="" xmlns:a16="http://schemas.microsoft.com/office/drawing/2014/main" id="{07E28EAF-25CE-4906-98CF-EEFBFB63303A}"/>
              </a:ext>
            </a:extLst>
          </p:cNvPr>
          <p:cNvSpPr txBox="1"/>
          <p:nvPr/>
        </p:nvSpPr>
        <p:spPr>
          <a:xfrm>
            <a:off x="5694152" y="3264652"/>
            <a:ext cx="1372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Bottom up</a:t>
            </a:r>
            <a:endParaRPr lang="th-TH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72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5089"/>
            <a:ext cx="5904656" cy="23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34603"/>
            <a:ext cx="4392488" cy="857250"/>
          </a:xfrm>
        </p:spPr>
        <p:txBody>
          <a:bodyPr>
            <a:no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๓. มีงานทำ-มีอาชีพ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221543"/>
            <a:ext cx="6707088" cy="2373079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การเลี้ยงดูลูกหลานในครอบครัว หรือการฝึกฝนอบรมในสถานศึกษาต้องมุ่งให้เด็กและเยาวชนรักงาน สู้งานทำงานจนสำเร็จ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การฝึกฝนอบรมทั้งในหลักสูตรและนอกหลักสูตรต้องมีจุดมุ่งหมายให้ผู้เรียนทำงานและมีงานทำในที่สุด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ต้องสนับสนุนผู้สำเร็จหลักสูตรมีอาชีพ มีงานทำ จนสามารถเลี้ยงตนเองและครอบครัว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5600" t="6601" r="2935" b="9400"/>
          <a:stretch/>
        </p:blipFill>
        <p:spPr>
          <a:xfrm rot="10800000">
            <a:off x="35493" y="-3"/>
            <a:ext cx="1872210" cy="509203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760" y="42829"/>
            <a:ext cx="1701864" cy="1841384"/>
          </a:xfrm>
        </p:spPr>
        <p:txBody>
          <a:bodyPr>
            <a:norm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ขับเคลื่อน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นโยบายสู่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ปฏิบัติ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549" y="4580111"/>
            <a:ext cx="1878305" cy="484889"/>
          </a:xfrm>
          <a:prstGeom prst="rect">
            <a:avLst/>
          </a:prstGeom>
        </p:spPr>
      </p:pic>
      <p:grpSp>
        <p:nvGrpSpPr>
          <p:cNvPr id="68" name="กลุ่ม 67"/>
          <p:cNvGrpSpPr/>
          <p:nvPr/>
        </p:nvGrpSpPr>
        <p:grpSpPr>
          <a:xfrm>
            <a:off x="1547664" y="196075"/>
            <a:ext cx="7424821" cy="4603948"/>
            <a:chOff x="1470633" y="340866"/>
            <a:chExt cx="9899763" cy="6138597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5191223" y="830319"/>
              <a:ext cx="1656184" cy="432048"/>
            </a:xfrm>
            <a:prstGeom prst="rect">
              <a:avLst/>
            </a:prstGeom>
            <a:solidFill>
              <a:srgbClr val="FC64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วิสัยทัศน์</a:t>
              </a:r>
              <a:r>
                <a:rPr lang="en-US" sz="150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 Vision</a:t>
              </a:r>
              <a:endParaRPr lang="th-TH" sz="150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5047586" y="1448279"/>
              <a:ext cx="2004043" cy="432048"/>
            </a:xfrm>
            <a:prstGeom prst="rect">
              <a:avLst/>
            </a:prstGeom>
            <a:solidFill>
              <a:srgbClr val="FC64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 err="1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พันธ</a:t>
              </a:r>
              <a:r>
                <a:rPr lang="th-TH" sz="150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กิจ </a:t>
              </a:r>
              <a:r>
                <a:rPr lang="en-US" sz="150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Mission</a:t>
              </a:r>
              <a:endParaRPr lang="th-TH" sz="150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5190464" y="2047436"/>
              <a:ext cx="1656943" cy="432048"/>
            </a:xfrm>
            <a:prstGeom prst="rect">
              <a:avLst/>
            </a:prstGeom>
            <a:solidFill>
              <a:srgbClr val="FC64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เป้าประสงค์ </a:t>
              </a:r>
              <a:r>
                <a:rPr lang="en-US" sz="150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Goal</a:t>
              </a:r>
              <a:endParaRPr lang="th-TH" sz="150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5047586" y="2706573"/>
              <a:ext cx="1942698" cy="432048"/>
            </a:xfrm>
            <a:prstGeom prst="rect">
              <a:avLst/>
            </a:prstGeom>
            <a:solidFill>
              <a:srgbClr val="FC64E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ยุทธศาสตร์ </a:t>
              </a:r>
              <a:r>
                <a:rPr lang="en-US" sz="150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Strategy</a:t>
              </a:r>
              <a:endParaRPr lang="th-TH" sz="150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1" name="วงรี 10"/>
            <p:cNvSpPr/>
            <p:nvPr/>
          </p:nvSpPr>
          <p:spPr>
            <a:xfrm>
              <a:off x="2543605" y="3422607"/>
              <a:ext cx="1242427" cy="64807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กลยุทธ์</a:t>
              </a:r>
            </a:p>
          </p:txBody>
        </p:sp>
        <p:sp>
          <p:nvSpPr>
            <p:cNvPr id="12" name="วงรี 11"/>
            <p:cNvSpPr/>
            <p:nvPr/>
          </p:nvSpPr>
          <p:spPr>
            <a:xfrm>
              <a:off x="4494496" y="3430496"/>
              <a:ext cx="1242427" cy="64807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กลยุทธ์</a:t>
              </a:r>
            </a:p>
          </p:txBody>
        </p:sp>
        <p:sp>
          <p:nvSpPr>
            <p:cNvPr id="13" name="วงรี 12"/>
            <p:cNvSpPr/>
            <p:nvPr/>
          </p:nvSpPr>
          <p:spPr>
            <a:xfrm>
              <a:off x="6431656" y="3422607"/>
              <a:ext cx="1242427" cy="64807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กลยุทธ์</a:t>
              </a:r>
            </a:p>
          </p:txBody>
        </p:sp>
        <p:sp>
          <p:nvSpPr>
            <p:cNvPr id="14" name="วงรี 13"/>
            <p:cNvSpPr/>
            <p:nvPr/>
          </p:nvSpPr>
          <p:spPr>
            <a:xfrm>
              <a:off x="8381930" y="3422607"/>
              <a:ext cx="1242427" cy="64807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5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กลยุทธ์</a:t>
              </a:r>
            </a:p>
          </p:txBody>
        </p:sp>
        <p:sp>
          <p:nvSpPr>
            <p:cNvPr id="15" name="วงรี 14"/>
            <p:cNvSpPr/>
            <p:nvPr/>
          </p:nvSpPr>
          <p:spPr>
            <a:xfrm>
              <a:off x="2311282" y="4358711"/>
              <a:ext cx="1756639" cy="6480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โครงการ/กิจกรรม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Project/Activity</a:t>
              </a:r>
              <a:endParaRPr lang="th-TH" sz="1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6" name="วงรี 15"/>
            <p:cNvSpPr/>
            <p:nvPr/>
          </p:nvSpPr>
          <p:spPr>
            <a:xfrm>
              <a:off x="4262174" y="4333772"/>
              <a:ext cx="1756639" cy="6480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โครงการ/กิจกรรม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Project/Activity</a:t>
              </a:r>
              <a:endParaRPr lang="th-TH" sz="1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7" name="วงรี 16"/>
            <p:cNvSpPr/>
            <p:nvPr/>
          </p:nvSpPr>
          <p:spPr>
            <a:xfrm>
              <a:off x="6199334" y="4333772"/>
              <a:ext cx="1756639" cy="6480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โครงการ/กิจกรรม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Project/Activity</a:t>
              </a:r>
              <a:endParaRPr lang="th-TH" sz="1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18" name="วงรี 17"/>
            <p:cNvSpPr/>
            <p:nvPr/>
          </p:nvSpPr>
          <p:spPr>
            <a:xfrm>
              <a:off x="8149608" y="4344086"/>
              <a:ext cx="1756639" cy="64807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โครงการ/กิจกรรม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Project/Activity</a:t>
              </a:r>
              <a:endParaRPr lang="th-TH" sz="1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0" name="สี่เหลี่ยมผืนผ้ามุมมน 19"/>
            <p:cNvSpPr/>
            <p:nvPr/>
          </p:nvSpPr>
          <p:spPr>
            <a:xfrm>
              <a:off x="7443998" y="5449724"/>
              <a:ext cx="2448272" cy="70792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th-TH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ตัวชี้วัดความสำเร็จ</a:t>
              </a:r>
            </a:p>
            <a:p>
              <a:pPr lvl="0" algn="ctr"/>
              <a:r>
                <a:rPr lang="en-US" sz="12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Key Performance Indicators</a:t>
              </a:r>
              <a:endParaRPr lang="th-TH" sz="12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1" name="วงรี 20"/>
            <p:cNvSpPr/>
            <p:nvPr/>
          </p:nvSpPr>
          <p:spPr>
            <a:xfrm>
              <a:off x="4954899" y="5244937"/>
              <a:ext cx="1964895" cy="114250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ผลผลิต/ผลลัพธ์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Product/Result</a:t>
              </a:r>
              <a:endParaRPr lang="th-TH" sz="14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2" name="วงรี 21"/>
            <p:cNvSpPr/>
            <p:nvPr/>
          </p:nvSpPr>
          <p:spPr>
            <a:xfrm>
              <a:off x="8131414" y="340866"/>
              <a:ext cx="1907796" cy="403716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5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ยุทธศาสตร์ชาติ 20 ปี</a:t>
              </a: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139137" y="798599"/>
              <a:ext cx="1907796" cy="403716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แผนการศึกษาแห่งชาติ 20 ปี</a:t>
              </a:r>
            </a:p>
          </p:txBody>
        </p:sp>
        <p:sp>
          <p:nvSpPr>
            <p:cNvPr id="24" name="วงรี 23"/>
            <p:cNvSpPr/>
            <p:nvPr/>
          </p:nvSpPr>
          <p:spPr>
            <a:xfrm>
              <a:off x="8128482" y="2234485"/>
              <a:ext cx="1907796" cy="429551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ปัญหา และความต้องการ </a:t>
              </a:r>
            </a:p>
            <a:p>
              <a:pPr algn="ctr"/>
              <a:r>
                <a:rPr lang="th-TH" sz="900" b="1" dirty="0" err="1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สพท</a:t>
              </a:r>
              <a:r>
                <a:rPr lang="th-TH" sz="90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. /สถานศึกษา</a:t>
              </a:r>
            </a:p>
          </p:txBody>
        </p:sp>
        <p:sp>
          <p:nvSpPr>
            <p:cNvPr id="25" name="วงรี 24"/>
            <p:cNvSpPr/>
            <p:nvPr/>
          </p:nvSpPr>
          <p:spPr>
            <a:xfrm>
              <a:off x="8113577" y="1277030"/>
              <a:ext cx="1907796" cy="403716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5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นโยบายกระทรวง</a:t>
              </a:r>
            </a:p>
          </p:txBody>
        </p:sp>
        <p:sp>
          <p:nvSpPr>
            <p:cNvPr id="26" name="วงรี 25"/>
            <p:cNvSpPr/>
            <p:nvPr/>
          </p:nvSpPr>
          <p:spPr>
            <a:xfrm>
              <a:off x="8139137" y="1764063"/>
              <a:ext cx="1907796" cy="403716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05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นโยบาย </a:t>
              </a:r>
              <a:r>
                <a:rPr lang="th-TH" sz="1050" b="1" dirty="0" err="1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สพฐ</a:t>
              </a:r>
              <a:r>
                <a:rPr lang="th-TH" sz="1050" b="1" dirty="0">
                  <a:solidFill>
                    <a:schemeClr val="bg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.</a:t>
              </a: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7285922" y="849611"/>
              <a:ext cx="713992" cy="727271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Policy</a:t>
              </a:r>
              <a:endParaRPr lang="th-TH" sz="105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pPr lvl="0" algn="ctr"/>
              <a:r>
                <a:rPr lang="en-US" sz="105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SWOT</a:t>
              </a: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10418349" y="817290"/>
              <a:ext cx="952047" cy="94966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05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Agenda</a:t>
              </a:r>
            </a:p>
            <a:p>
              <a:pPr lvl="0" algn="ctr"/>
              <a:r>
                <a:rPr lang="en-US" sz="105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Function</a:t>
              </a:r>
            </a:p>
            <a:p>
              <a:pPr lvl="0" algn="ctr"/>
              <a:r>
                <a:rPr lang="en-US" sz="105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Area</a:t>
              </a:r>
              <a:endParaRPr lang="th-TH" sz="105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9" name="ลูกศรขวา 28"/>
            <p:cNvSpPr/>
            <p:nvPr/>
          </p:nvSpPr>
          <p:spPr>
            <a:xfrm rot="5400000">
              <a:off x="5930558" y="1156860"/>
              <a:ext cx="176510" cy="3600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bg1"/>
                </a:solidFill>
              </a:endParaRPr>
            </a:p>
          </p:txBody>
        </p:sp>
        <p:sp>
          <p:nvSpPr>
            <p:cNvPr id="30" name="ลูกศรขวา 29"/>
            <p:cNvSpPr/>
            <p:nvPr/>
          </p:nvSpPr>
          <p:spPr>
            <a:xfrm rot="5400000">
              <a:off x="5930558" y="1789467"/>
              <a:ext cx="176510" cy="3600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bg1"/>
                </a:solidFill>
              </a:endParaRPr>
            </a:p>
          </p:txBody>
        </p:sp>
        <p:sp>
          <p:nvSpPr>
            <p:cNvPr id="31" name="ลูกศรขวา 30"/>
            <p:cNvSpPr/>
            <p:nvPr/>
          </p:nvSpPr>
          <p:spPr>
            <a:xfrm rot="5400000">
              <a:off x="5930558" y="2411698"/>
              <a:ext cx="176510" cy="3600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bg1"/>
                </a:solidFill>
              </a:endParaRPr>
            </a:p>
          </p:txBody>
        </p:sp>
        <p:sp>
          <p:nvSpPr>
            <p:cNvPr id="32" name="ลูกศรขวา 31"/>
            <p:cNvSpPr/>
            <p:nvPr/>
          </p:nvSpPr>
          <p:spPr>
            <a:xfrm rot="5400000">
              <a:off x="5849091" y="4926548"/>
              <a:ext cx="176510" cy="3600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bg1"/>
                </a:solidFill>
              </a:endParaRPr>
            </a:p>
          </p:txBody>
        </p:sp>
        <p:sp>
          <p:nvSpPr>
            <p:cNvPr id="33" name="ลูกศรขวา 32"/>
            <p:cNvSpPr/>
            <p:nvPr/>
          </p:nvSpPr>
          <p:spPr>
            <a:xfrm rot="10800000">
              <a:off x="4522459" y="5636170"/>
              <a:ext cx="176510" cy="3600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bg1"/>
                </a:solidFill>
              </a:endParaRPr>
            </a:p>
          </p:txBody>
        </p:sp>
        <p:sp>
          <p:nvSpPr>
            <p:cNvPr id="34" name="ลูกศรขวา 33"/>
            <p:cNvSpPr/>
            <p:nvPr/>
          </p:nvSpPr>
          <p:spPr>
            <a:xfrm>
              <a:off x="7093641" y="5636170"/>
              <a:ext cx="176510" cy="36003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bg1"/>
                </a:solidFill>
              </a:endParaRPr>
            </a:p>
          </p:txBody>
        </p:sp>
        <p:sp>
          <p:nvSpPr>
            <p:cNvPr id="35" name="ลูกศรขวา 34"/>
            <p:cNvSpPr/>
            <p:nvPr/>
          </p:nvSpPr>
          <p:spPr>
            <a:xfrm>
              <a:off x="7004637" y="982147"/>
              <a:ext cx="176509" cy="3600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bg1"/>
                </a:solidFill>
              </a:endParaRPr>
            </a:p>
          </p:txBody>
        </p:sp>
        <p:sp>
          <p:nvSpPr>
            <p:cNvPr id="36" name="ลูกศรขวา 35"/>
            <p:cNvSpPr/>
            <p:nvPr/>
          </p:nvSpPr>
          <p:spPr>
            <a:xfrm>
              <a:off x="10188490" y="1046342"/>
              <a:ext cx="176509" cy="36003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350">
                <a:solidFill>
                  <a:schemeClr val="bg1"/>
                </a:solidFill>
              </a:endParaRPr>
            </a:p>
          </p:txBody>
        </p:sp>
        <p:cxnSp>
          <p:nvCxnSpPr>
            <p:cNvPr id="37" name="ตัวเชื่อมต่อหักมุม 36"/>
            <p:cNvCxnSpPr>
              <a:stCxn id="21" idx="4"/>
              <a:endCxn id="7" idx="1"/>
            </p:cNvCxnSpPr>
            <p:nvPr/>
          </p:nvCxnSpPr>
          <p:spPr>
            <a:xfrm rot="5400000" flipH="1">
              <a:off x="2893736" y="3343830"/>
              <a:ext cx="5341098" cy="746124"/>
            </a:xfrm>
            <a:prstGeom prst="bentConnector4">
              <a:avLst>
                <a:gd name="adj1" fmla="val -4280"/>
                <a:gd name="adj2" fmla="val 56025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สี่เหลี่ยมผืนผ้า 37"/>
            <p:cNvSpPr/>
            <p:nvPr/>
          </p:nvSpPr>
          <p:spPr>
            <a:xfrm>
              <a:off x="1470633" y="2312192"/>
              <a:ext cx="1504504" cy="4320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Feedback</a:t>
              </a:r>
              <a:endParaRPr lang="th-TH" sz="15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39" name="ตัวเชื่อมต่อตรง 38"/>
            <p:cNvCxnSpPr/>
            <p:nvPr/>
          </p:nvCxnSpPr>
          <p:spPr>
            <a:xfrm>
              <a:off x="3175376" y="3278591"/>
              <a:ext cx="58326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>
              <a:stCxn id="10" idx="2"/>
            </p:cNvCxnSpPr>
            <p:nvPr/>
          </p:nvCxnSpPr>
          <p:spPr>
            <a:xfrm flipH="1">
              <a:off x="6018813" y="3138621"/>
              <a:ext cx="122" cy="139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/>
            <p:cNvCxnSpPr/>
            <p:nvPr/>
          </p:nvCxnSpPr>
          <p:spPr>
            <a:xfrm flipH="1">
              <a:off x="3187697" y="3278634"/>
              <a:ext cx="122" cy="139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/>
            <p:cNvCxnSpPr/>
            <p:nvPr/>
          </p:nvCxnSpPr>
          <p:spPr>
            <a:xfrm flipH="1">
              <a:off x="5175261" y="3295725"/>
              <a:ext cx="122" cy="139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/>
            <p:cNvCxnSpPr/>
            <p:nvPr/>
          </p:nvCxnSpPr>
          <p:spPr>
            <a:xfrm flipH="1">
              <a:off x="7081384" y="3278591"/>
              <a:ext cx="122" cy="139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/>
            <p:cNvCxnSpPr/>
            <p:nvPr/>
          </p:nvCxnSpPr>
          <p:spPr>
            <a:xfrm flipH="1">
              <a:off x="9027940" y="3278591"/>
              <a:ext cx="122" cy="139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ลูกศรเชื่อมต่อแบบตรง 44"/>
            <p:cNvCxnSpPr>
              <a:stCxn id="11" idx="4"/>
              <a:endCxn id="15" idx="0"/>
            </p:cNvCxnSpPr>
            <p:nvPr/>
          </p:nvCxnSpPr>
          <p:spPr>
            <a:xfrm>
              <a:off x="3164819" y="4070679"/>
              <a:ext cx="24784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ลูกศรเชื่อมต่อแบบตรง 45"/>
            <p:cNvCxnSpPr/>
            <p:nvPr/>
          </p:nvCxnSpPr>
          <p:spPr>
            <a:xfrm>
              <a:off x="5140493" y="4070679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ลูกศรเชื่อมต่อแบบตรง 46"/>
            <p:cNvCxnSpPr/>
            <p:nvPr/>
          </p:nvCxnSpPr>
          <p:spPr>
            <a:xfrm>
              <a:off x="7093641" y="4070679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ลูกศรเชื่อมต่อแบบตรง 47"/>
            <p:cNvCxnSpPr/>
            <p:nvPr/>
          </p:nvCxnSpPr>
          <p:spPr>
            <a:xfrm>
              <a:off x="9027927" y="4070679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สี่เหลี่ยมผืนผ้ามุมมน 48"/>
            <p:cNvSpPr/>
            <p:nvPr/>
          </p:nvSpPr>
          <p:spPr>
            <a:xfrm>
              <a:off x="3283549" y="5429424"/>
              <a:ext cx="1095272" cy="105003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35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Agenda</a:t>
              </a:r>
            </a:p>
            <a:p>
              <a:pPr lvl="0" algn="ctr"/>
              <a:r>
                <a:rPr lang="en-US" sz="135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Function</a:t>
              </a:r>
            </a:p>
            <a:p>
              <a:pPr lvl="0" algn="ctr"/>
              <a:r>
                <a:rPr lang="en-US" sz="1350" b="1" dirty="0">
                  <a:solidFill>
                    <a:sysClr val="windowText" lastClr="00000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Area</a:t>
              </a:r>
              <a:endParaRPr lang="th-TH" sz="1350" b="1" dirty="0">
                <a:solidFill>
                  <a:sysClr val="windowText" lastClr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cxnSp>
          <p:nvCxnSpPr>
            <p:cNvPr id="53" name="ลูกศรเชื่อมต่อแบบตรง 52"/>
            <p:cNvCxnSpPr/>
            <p:nvPr/>
          </p:nvCxnSpPr>
          <p:spPr>
            <a:xfrm>
              <a:off x="1775012" y="1545315"/>
              <a:ext cx="3326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ลูกศรเชื่อมต่อแบบตรง 53"/>
            <p:cNvCxnSpPr/>
            <p:nvPr/>
          </p:nvCxnSpPr>
          <p:spPr>
            <a:xfrm>
              <a:off x="1775012" y="2031929"/>
              <a:ext cx="3326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ลูกศรเชื่อมต่อแบบตรง 54"/>
            <p:cNvCxnSpPr/>
            <p:nvPr/>
          </p:nvCxnSpPr>
          <p:spPr>
            <a:xfrm>
              <a:off x="1775012" y="3010148"/>
              <a:ext cx="3326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ลูกศรเชื่อมต่อแบบตรง 55"/>
            <p:cNvCxnSpPr/>
            <p:nvPr/>
          </p:nvCxnSpPr>
          <p:spPr>
            <a:xfrm>
              <a:off x="1775011" y="3763297"/>
              <a:ext cx="3326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ลูกศรเชื่อมต่อแบบตรง 56"/>
            <p:cNvCxnSpPr/>
            <p:nvPr/>
          </p:nvCxnSpPr>
          <p:spPr>
            <a:xfrm>
              <a:off x="1775011" y="4682747"/>
              <a:ext cx="3326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วงรี 23"/>
          <p:cNvSpPr/>
          <p:nvPr/>
        </p:nvSpPr>
        <p:spPr>
          <a:xfrm>
            <a:off x="6605852" y="2015760"/>
            <a:ext cx="1301241" cy="245721"/>
          </a:xfrm>
          <a:prstGeom prst="ellipse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Thailand 4.0</a:t>
            </a:r>
            <a:endParaRPr lang="th-TH" sz="12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78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แนวทางการบริหารงบประมาณปี พ.ศ. 2561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สอดคล้องกับแผนฯ ต่างๆ ที่เกี่ยวข้อง</a:t>
            </a:r>
          </a:p>
          <a:p>
            <a:pPr marL="385763" indent="-385763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สามารถตอบโจทย์ ยุทธศาสตร์ชาติ 20 ปีได้</a:t>
            </a:r>
          </a:p>
          <a:p>
            <a:pPr marL="385763" indent="-385763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สามารถนำนโยบายสู่การปฏิบัติได้อย่างเป็นรูปธรรม</a:t>
            </a:r>
          </a:p>
          <a:p>
            <a:pPr marL="385763" indent="-385763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บริหารงบใน 3 รูปแบบ ทั้ง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Agenda Function Area</a:t>
            </a:r>
          </a:p>
          <a:p>
            <a:pPr marL="385763" indent="-385763">
              <a:buFont typeface="+mj-lt"/>
              <a:buAutoNum type="arabicPeriod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เน้นงบประมาณ ที่มาจากความต้องการของพื้นที่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Bottom up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มากกว่าการสั่งการจากส่วนกลาง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Top down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1" b="1908"/>
          <a:stretch/>
        </p:blipFill>
        <p:spPr>
          <a:xfrm>
            <a:off x="0" y="-18048"/>
            <a:ext cx="9144000" cy="5161548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3164306"/>
            <a:ext cx="9144000" cy="1783892"/>
          </a:xfrm>
          <a:prstGeom prst="rect">
            <a:avLst/>
          </a:prstGeom>
          <a:solidFill>
            <a:schemeClr val="accent5">
              <a:lumMod val="5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5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728462" y="3382594"/>
            <a:ext cx="7886700" cy="1239038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แผนงาน/โครงการ/กิจกรรม</a:t>
            </a:r>
            <a:b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ตอบโจทย์เพื่อการพัฒนานักเรียนให้มีคุณภาพรายบุคคล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9" y="4511083"/>
            <a:ext cx="1980981" cy="51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8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6562"/>
            <a:ext cx="3610744" cy="2808312"/>
          </a:xfrm>
        </p:spPr>
        <p:txBody>
          <a:bodyPr>
            <a:normAutofit/>
          </a:bodyPr>
          <a:lstStyle/>
          <a:p>
            <a:r>
              <a:rPr lang="th-TH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สวัสดี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ตัวแทนเนื้อหา 4">
            <a:extLst>
              <a:ext uri="{FF2B5EF4-FFF2-40B4-BE49-F238E27FC236}">
                <a16:creationId xmlns="" xmlns:a16="http://schemas.microsoft.com/office/drawing/2014/main" id="{D69A59C8-3821-4AAC-AC7E-C9B513FC9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42957" y="1203598"/>
            <a:ext cx="2714240" cy="27142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8F6889EE-D1EC-4443-95AF-3493F932DD63}"/>
              </a:ext>
            </a:extLst>
          </p:cNvPr>
          <p:cNvSpPr txBox="1">
            <a:spLocks/>
          </p:cNvSpPr>
          <p:nvPr/>
        </p:nvSpPr>
        <p:spPr>
          <a:xfrm>
            <a:off x="457200" y="414070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สำนักงานคณะกรรมการการศึกษาขั้นพื้นฐาน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0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5089"/>
            <a:ext cx="5904656" cy="23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34603"/>
            <a:ext cx="4392488" cy="857250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๔. เป็นพลเมืองดี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221543"/>
            <a:ext cx="6707088" cy="2373079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การเป็นพลเมืองดี เป็นหน้าที่ของทุกคน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ครอบครัว-สถานศึกษาและสถานประกอบการต้องส่งเสริมให้ทุกคนมีโอกาสทำหน้าที่เป็นพลเมืองดี</a:t>
            </a:r>
          </a:p>
          <a:p>
            <a:pPr marL="514350" lvl="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การเป็นพลเมืองดี คือ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th-TH" sz="28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“เห็นอะไรที่ทำเพื่อบ้านเมืองได้ก็ต้องทำ เช่น งานอาสาสมัคร งานบำเพ็ญประโยชน์ งานสาธารณกุศลให้ทำด้วยความมีน้ำใจและเอื้ออาทร”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5600" t="6601" r="2935" b="9400"/>
          <a:stretch/>
        </p:blipFill>
        <p:spPr>
          <a:xfrm rot="10800000">
            <a:off x="35493" y="-3"/>
            <a:ext cx="1872210" cy="509203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s://f.ptcdn.info/756/012/000/1385759353-bigphoto-o.jpg">
            <a:extLst>
              <a:ext uri="{FF2B5EF4-FFF2-40B4-BE49-F238E27FC236}">
                <a16:creationId xmlns="" xmlns:a16="http://schemas.microsoft.com/office/drawing/2014/main" id="{B302364F-92A6-4B96-A543-B743FF41D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1" y="1068204"/>
            <a:ext cx="8126660" cy="3521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ชื่อเรื่อง 1">
            <a:extLst>
              <a:ext uri="{FF2B5EF4-FFF2-40B4-BE49-F238E27FC236}">
                <a16:creationId xmlns="" xmlns:a16="http://schemas.microsoft.com/office/drawing/2014/main" id="{53F54C67-0FB7-4B12-86EB-16147766ADEB}"/>
              </a:ext>
            </a:extLst>
          </p:cNvPr>
          <p:cNvSpPr txBox="1">
            <a:spLocks/>
          </p:cNvSpPr>
          <p:nvPr/>
        </p:nvSpPr>
        <p:spPr bwMode="auto">
          <a:xfrm>
            <a:off x="971599" y="422046"/>
            <a:ext cx="7012310" cy="10376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sz="3600" kern="0" dirty="0">
                <a:latin typeface="Calibri Light"/>
              </a:rPr>
              <a:t>“ประเทศมีความมั่นคง มั่งคั่ง ยั่งยืน เป็นประเทศพัฒนาแล้ว</a:t>
            </a:r>
            <a:br>
              <a:rPr lang="th-TH" sz="3600" kern="0" dirty="0">
                <a:latin typeface="Calibri Light"/>
              </a:rPr>
            </a:br>
            <a:r>
              <a:rPr lang="th-TH" sz="3600" kern="0" dirty="0">
                <a:latin typeface="Calibri Light"/>
              </a:rPr>
              <a:t>ด้วยการพัฒนาตามปรัชญาเศรษฐกิจพอเพียง”</a:t>
            </a:r>
          </a:p>
        </p:txBody>
      </p:sp>
      <p:sp>
        <p:nvSpPr>
          <p:cNvPr id="9" name="ชื่อเรื่อง 1">
            <a:extLst>
              <a:ext uri="{FF2B5EF4-FFF2-40B4-BE49-F238E27FC236}">
                <a16:creationId xmlns="" xmlns:a16="http://schemas.microsoft.com/office/drawing/2014/main" id="{8268F485-69D3-425E-9D7D-8E8D872D046C}"/>
              </a:ext>
            </a:extLst>
          </p:cNvPr>
          <p:cNvSpPr txBox="1">
            <a:spLocks/>
          </p:cNvSpPr>
          <p:nvPr/>
        </p:nvSpPr>
        <p:spPr>
          <a:xfrm>
            <a:off x="474705" y="4198075"/>
            <a:ext cx="4003053" cy="666568"/>
          </a:xfrm>
          <a:prstGeom prst="round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th-TH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>
                <a:solidFill>
                  <a:prstClr val="black"/>
                </a:solidFill>
                <a:latin typeface="Calibri Light"/>
                <a:cs typeface="Angsana New" panose="02020603050405020304" pitchFamily="18" charset="-34"/>
              </a:rPr>
              <a:t>เพราะเธอคือ...ประเทศไทย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="" xmlns:a16="http://schemas.microsoft.com/office/drawing/2014/main" id="{BBB30FC5-4A7B-4498-A404-620946DFF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98079"/>
            <a:ext cx="2641308" cy="6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="" xmlns:a16="http://schemas.microsoft.com/office/drawing/2014/main" id="{0ABD96A1-1703-40D8-BAE5-BB3F30079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04" t="19540" r="16851" b="13103"/>
          <a:stretch/>
        </p:blipFill>
        <p:spPr>
          <a:xfrm>
            <a:off x="0" y="0"/>
            <a:ext cx="9144000" cy="522301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="" xmlns:a16="http://schemas.microsoft.com/office/drawing/2014/main" id="{EA2FA0B4-9238-45E1-981D-209E0DC6C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422" t="15928" r="13912" b="14869"/>
          <a:stretch/>
        </p:blipFill>
        <p:spPr>
          <a:xfrm>
            <a:off x="0" y="48131"/>
            <a:ext cx="9144000" cy="504913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6" y="4558357"/>
            <a:ext cx="2110391" cy="5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swise #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รูปคลื่น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กำหนดเอง 1">
    <a:majorFont>
      <a:latin typeface="EucrosiaUPC"/>
      <a:ea typeface=""/>
      <a:cs typeface="EucrosiaUPC"/>
    </a:majorFont>
    <a:minorFont>
      <a:latin typeface="EucrosiaUPC"/>
      <a:ea typeface=""/>
      <a:cs typeface="EucrosiaUPC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59</Template>
  <TotalTime>332</TotalTime>
  <Words>3429</Words>
  <Application>Microsoft Office PowerPoint</Application>
  <PresentationFormat>นำเสนอทางหน้าจอ (16:9)</PresentationFormat>
  <Paragraphs>717</Paragraphs>
  <Slides>53</Slides>
  <Notes>7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53</vt:i4>
      </vt:variant>
    </vt:vector>
  </HeadingPairs>
  <TitlesOfParts>
    <vt:vector size="54" baseType="lpstr">
      <vt:lpstr>Templateswise #59</vt:lpstr>
      <vt:lpstr>การนำนโยบาย สู่การปฏิบัติ ปีงบระมาณ พ.ศ. 2561</vt:lpstr>
      <vt:lpstr>พระบรมราโชบายด้านการศึกษา  ในหลวงรัชกาลที่ 10</vt:lpstr>
      <vt:lpstr>1. มีทัศนคติที่ถูกต้องต่อบ้านเมือง</vt:lpstr>
      <vt:lpstr>๒. มีพื้นฐานชีวิตที่มั่นคง-มีคุณธรรม</vt:lpstr>
      <vt:lpstr>๓. มีงานทำ-มีอาชีพ</vt:lpstr>
      <vt:lpstr>๔. เป็นพลเมืองดี</vt:lpstr>
      <vt:lpstr>งานนำเสนอ PowerPoint</vt:lpstr>
      <vt:lpstr>งานนำเสนอ PowerPoint</vt:lpstr>
      <vt:lpstr>งานนำเสนอ PowerPoint</vt:lpstr>
      <vt:lpstr>ยุทธศาสตร์ชาติระยะ 20 ปี (พ.ศ. 2560 – 2579)</vt:lpstr>
      <vt:lpstr>งานนำเสนอ PowerPoint</vt:lpstr>
      <vt:lpstr>งานนำเสนอ PowerPoint</vt:lpstr>
      <vt:lpstr>ยุทธศาสตร์การจัดสรรงบประมาณรายจ่าย ประจำปีงบประมาณ พ.ศ. 2561 </vt:lpstr>
      <vt:lpstr>คนไทยทุกคนได้รับการศึกษาและเรียนรู้ตลอดชีวิตอย่างมีคุณภาพ ดำรงชีวิตอย่างเป็นสุขสอดคล้องกับหลักปรัชญาเศรษฐกิจพอเพียง และการเปลี่ยนแปลงของโลกศตวรรษที่ 21</vt:lpstr>
      <vt:lpstr>นโยบายสำนักงานคณะกรรมการการศึกษาขั้นพื้นฐาน ปีงบประมาณ พ.ศ. 2561</vt:lpstr>
      <vt:lpstr>งานนำเสนอ PowerPoint</vt:lpstr>
      <vt:lpstr>แผนผังความเชื่อมโยงสาระสำคัญของแผนปฏิบัติราชการประจำปีงบประมาณ พ.ศ. 2561 ของสำนักงานคณะกรรมการการศึกษาขั้นพื้นฐาน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Thailand 4.0</vt:lpstr>
      <vt:lpstr>การศึกษาไทย 4.0</vt:lpstr>
      <vt:lpstr>5 วิทยาการ  เพื่อเป็นประเทศไทย 4.0</vt:lpstr>
      <vt:lpstr>ทักษะแห่งอนาคต   ทักษะแห่งศตวรรษที่ 21 มี 4 กลุ่มทักษะ</vt:lpstr>
      <vt:lpstr>ทักษะ 7 C  ของครู 4.0</vt:lpstr>
      <vt:lpstr>เป้าหมายด้านผู้เรียน (Learner Aspirations)</vt:lpstr>
      <vt:lpstr>เป้าหมายด้านผู้เรียน (Learner Aspirations)</vt:lpstr>
      <vt:lpstr>7 พฤติกรรมการสอนของครู ที่ต้องเปลี่ยน</vt:lpstr>
      <vt:lpstr>งานนำเสนอ PowerPoint</vt:lpstr>
      <vt:lpstr>งานนำเสนอ PowerPoint</vt:lpstr>
      <vt:lpstr>งบประมาณรายจ่ายประจำปีงบประมาณ พ.ศ. 2561</vt:lpstr>
      <vt:lpstr>งานนำเสนอ PowerPoint</vt:lpstr>
      <vt:lpstr>ปีระมิดการนำนโยบายสู่การปฏิบัติ</vt:lpstr>
      <vt:lpstr>งานนำเสนอ PowerPoint</vt:lpstr>
      <vt:lpstr>งานนำเสนอ PowerPoint</vt:lpstr>
      <vt:lpstr>งานนำเสนอ PowerPoint</vt:lpstr>
      <vt:lpstr>การแบ่งพื้นที่ พัฒนาระดับภาค ๖ ภาค</vt:lpstr>
      <vt:lpstr>งานนำเสนอ PowerPoint</vt:lpstr>
      <vt:lpstr>การแบ่งพื้นที่พัฒนาระดับกลุ่มจังหวัด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โครงสร้างการบริหารงบประมาณ ของ สพฐ.</vt:lpstr>
      <vt:lpstr>การขับเคลื่อน นโยบายสู่ การปฏิบัติ</vt:lpstr>
      <vt:lpstr>แนวทางการบริหารงบประมาณปี พ.ศ. 2561</vt:lpstr>
      <vt:lpstr>แผนงาน/โครงการ/กิจกรรม ตอบโจทย์เพื่อการพัฒนานักเรียนให้มีคุณภาพรายบุคคล</vt:lpstr>
      <vt:lpstr>สวัสดี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Teacher</cp:lastModifiedBy>
  <cp:revision>54</cp:revision>
  <cp:lastPrinted>2017-10-24T02:29:04Z</cp:lastPrinted>
  <dcterms:created xsi:type="dcterms:W3CDTF">2017-10-15T16:13:43Z</dcterms:created>
  <dcterms:modified xsi:type="dcterms:W3CDTF">2017-10-29T05:18:06Z</dcterms:modified>
</cp:coreProperties>
</file>